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98" r:id="rId3"/>
    <p:sldId id="257" r:id="rId4"/>
    <p:sldId id="258" r:id="rId5"/>
    <p:sldId id="269" r:id="rId6"/>
    <p:sldId id="283" r:id="rId7"/>
    <p:sldId id="271" r:id="rId8"/>
    <p:sldId id="285" r:id="rId9"/>
    <p:sldId id="286" r:id="rId10"/>
    <p:sldId id="274" r:id="rId11"/>
    <p:sldId id="299" r:id="rId12"/>
    <p:sldId id="295" r:id="rId13"/>
    <p:sldId id="296" r:id="rId14"/>
    <p:sldId id="297" r:id="rId15"/>
    <p:sldId id="268" r:id="rId16"/>
    <p:sldId id="280" r:id="rId17"/>
    <p:sldId id="281" r:id="rId18"/>
    <p:sldId id="288" r:id="rId19"/>
    <p:sldId id="259" r:id="rId20"/>
    <p:sldId id="289" r:id="rId21"/>
    <p:sldId id="287" r:id="rId22"/>
    <p:sldId id="300" r:id="rId23"/>
    <p:sldId id="275" r:id="rId24"/>
    <p:sldId id="290" r:id="rId25"/>
    <p:sldId id="291" r:id="rId26"/>
    <p:sldId id="292" r:id="rId27"/>
    <p:sldId id="266" r:id="rId28"/>
    <p:sldId id="276" r:id="rId29"/>
    <p:sldId id="293" r:id="rId30"/>
    <p:sldId id="29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>
      <p:cViewPr varScale="1">
        <p:scale>
          <a:sx n="122" d="100"/>
          <a:sy n="122" d="100"/>
        </p:scale>
        <p:origin x="142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16741-985E-459F-BA82-093E789F7007}" type="datetimeFigureOut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327AF-32C1-4C9D-8AD5-75A9CA67E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327AF-32C1-4C9D-8AD5-75A9CA67E9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7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668016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7558608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0E6ED176-E9F4-4AA7-A0A0-FA63DD1285FC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EC7B-37FA-499F-8AC4-57A9D34F7F0A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0272" y="274638"/>
            <a:ext cx="1752600" cy="6178698"/>
          </a:xfrm>
        </p:spPr>
        <p:txBody>
          <a:bodyPr vert="eaVert" anchor="b" anchorCtr="0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19056" cy="617869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ADF2C49F-9EC9-44C9-8908-E979F5245E72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E49F9807-1E85-4B0D-BF9E-18619E19EE6F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206553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7301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2DBEE03C-6EB2-4E48-A09E-EED5F5DEEF3A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656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A628736D-F3DA-496B-AEBA-8217763886D7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248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48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7AAE0844-06C8-493B-B451-32C7607DDC1F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946550-2A8E-4FD2-9A63-E37D0A95DDE9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958F6B39-FD55-4FF2-A227-43E080771B4D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01208"/>
            <a:ext cx="8443663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5901664"/>
            <a:ext cx="8443665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8B282794-A2FF-4193-A49A-6A390E0626D9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8443664" cy="477619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5278"/>
            <a:ext cx="91440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0"/>
            <a:ext cx="9144000" cy="5013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13A97782-5EBC-4408-8447-0DF425A696C9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alpha val="87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439133" y="2151868"/>
            <a:ext cx="268982" cy="91599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8093" y="6590376"/>
            <a:ext cx="577502" cy="27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35280" cy="492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 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8424" y="6597351"/>
            <a:ext cx="765175" cy="26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432" y="6620808"/>
            <a:ext cx="621159" cy="21602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7F92C22C-EC2B-4071-B4C5-3756ABCA11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B545BF3-F11A-4CB7-B656-3F6707D24B81}" type="datetime1">
              <a:rPr lang="ko-KR" altLang="en-US" smtClean="0"/>
              <a:t>2013-10-28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75656" y="6608385"/>
            <a:ext cx="5859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Copyright © 2010 by Il-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Chul</a:t>
            </a:r>
            <a:r>
              <a:rPr lang="en-US" altLang="ko-KR" sz="1200" dirty="0" smtClean="0">
                <a:solidFill>
                  <a:schemeClr val="bg1"/>
                </a:solidFill>
              </a:rPr>
              <a:t> Moon, Dept. of Industrial and Systems Engineering, KAIST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244079"/>
          </a:xfrm>
        </p:spPr>
        <p:txBody>
          <a:bodyPr/>
          <a:lstStyle/>
          <a:p>
            <a:r>
              <a:rPr lang="en-US" altLang="ko-KR" dirty="0" smtClean="0"/>
              <a:t>IE 362 Lecture 3: </a:t>
            </a:r>
            <a:br>
              <a:rPr lang="en-US" altLang="ko-KR" dirty="0" smtClean="0"/>
            </a:br>
            <a:r>
              <a:rPr lang="en-US" altLang="ko-KR" dirty="0" smtClean="0"/>
              <a:t>Linked List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Il-</a:t>
            </a:r>
            <a:r>
              <a:rPr lang="en-US" altLang="ko-KR" dirty="0" err="1" smtClean="0"/>
              <a:t>Chul</a:t>
            </a:r>
            <a:r>
              <a:rPr lang="en-US" altLang="ko-KR" dirty="0" smtClean="0"/>
              <a:t> Moon</a:t>
            </a:r>
          </a:p>
          <a:p>
            <a:r>
              <a:rPr lang="en-US" altLang="ko-KR" dirty="0" smtClean="0"/>
              <a:t>Department of Industrial and Systems Engineering</a:t>
            </a:r>
          </a:p>
          <a:p>
            <a:r>
              <a:rPr lang="en-US" altLang="ko-KR" smtClean="0"/>
              <a:t>KAIST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Problems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2" y="1268760"/>
            <a:ext cx="4834880" cy="492514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Whenever you put something in or get something out</a:t>
            </a:r>
          </a:p>
          <a:p>
            <a:pPr lvl="1"/>
            <a:r>
              <a:rPr lang="en-US" altLang="ko-KR" dirty="0" smtClean="0"/>
              <a:t>You have to perform line-wise retrievals</a:t>
            </a:r>
          </a:p>
          <a:p>
            <a:pPr lvl="2"/>
            <a:r>
              <a:rPr lang="en-US" altLang="ko-KR" dirty="0" smtClean="0"/>
              <a:t>Which is N retrievals </a:t>
            </a:r>
            <a:br>
              <a:rPr lang="en-US" altLang="ko-KR" dirty="0" smtClean="0"/>
            </a:br>
            <a:r>
              <a:rPr lang="en-US" altLang="ko-KR" dirty="0" smtClean="0"/>
              <a:t>(by assuming 100,000 – 1 </a:t>
            </a:r>
            <a:r>
              <a:rPr lang="en-US" altLang="ko-KR" dirty="0" smtClean="0">
                <a:latin typeface="Cambria Math"/>
                <a:ea typeface="Cambria Math"/>
              </a:rPr>
              <a:t>≒100,000)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This process is just like that</a:t>
            </a:r>
          </a:p>
          <a:p>
            <a:pPr lvl="2"/>
            <a:r>
              <a:rPr lang="en-US" altLang="ko-KR" dirty="0" smtClean="0"/>
              <a:t>There is a line of airline passengers</a:t>
            </a:r>
          </a:p>
          <a:p>
            <a:pPr lvl="2"/>
            <a:r>
              <a:rPr lang="en-US" altLang="ko-KR" dirty="0" smtClean="0"/>
              <a:t>You want to put a passenger in the middle of the line because his flight is about to leave</a:t>
            </a:r>
          </a:p>
          <a:p>
            <a:pPr lvl="2"/>
            <a:r>
              <a:rPr lang="en-US" altLang="ko-KR" dirty="0" smtClean="0"/>
              <a:t>You are moving all the passengers one step back</a:t>
            </a:r>
          </a:p>
          <a:p>
            <a:pPr lvl="2"/>
            <a:r>
              <a:rPr lang="en-US" altLang="ko-KR" dirty="0" smtClean="0"/>
              <a:t>Then, you put the customer in the line</a:t>
            </a:r>
          </a:p>
          <a:p>
            <a:r>
              <a:rPr lang="en-US" altLang="ko-KR" dirty="0" smtClean="0"/>
              <a:t>What-if we have a magic to create a space in the middle of the line?</a:t>
            </a:r>
          </a:p>
          <a:p>
            <a:pPr lvl="1"/>
            <a:r>
              <a:rPr lang="en-US" altLang="ko-KR" dirty="0" smtClean="0"/>
              <a:t>Array </a:t>
            </a:r>
            <a:r>
              <a:rPr lang="en-US" altLang="ko-KR" dirty="0" smtClean="0">
                <a:sym typeface="Wingdings" pitchFamily="2" charset="2"/>
              </a:rPr>
              <a:t> you are bounded to the 1-dimension that you have</a:t>
            </a:r>
          </a:p>
          <a:p>
            <a:pPr lvl="1"/>
            <a:r>
              <a:rPr lang="en-US" altLang="ko-KR" dirty="0" smtClean="0">
                <a:sym typeface="Wingdings" pitchFamily="2" charset="2"/>
              </a:rPr>
              <a:t>Linked list  you are bounded no 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Harry.Potter.And.The.Order.Of.The.Phoenix.2007.SE.XviD.AC3.2AUDIO-WAF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6845" y="3645024"/>
            <a:ext cx="419340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Basics of Linked List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63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7788" algn="l"/>
              </a:tabLst>
            </a:pPr>
            <a:r>
              <a:rPr lang="en-US" altLang="ko-KR" sz="3600" i="1" dirty="0" smtClean="0"/>
              <a:t>Detour: </a:t>
            </a:r>
            <a:r>
              <a:rPr lang="en-US" altLang="ko-KR" sz="3600" dirty="0" smtClean="0"/>
              <a:t>Class with Handle and without Handle</a:t>
            </a:r>
            <a:endParaRPr lang="ko-KR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589240"/>
            <a:ext cx="8435280" cy="93610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“&lt; handle” means that it inherits the Object in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 world</a:t>
            </a:r>
          </a:p>
          <a:p>
            <a:r>
              <a:rPr lang="en-US" altLang="ko-KR" dirty="0" smtClean="0"/>
              <a:t>What happens without “&lt; handle”?</a:t>
            </a:r>
          </a:p>
          <a:p>
            <a:pPr lvl="1"/>
            <a:r>
              <a:rPr lang="en-US" altLang="ko-KR" dirty="0" err="1" smtClean="0"/>
              <a:t>Matlab</a:t>
            </a:r>
            <a:r>
              <a:rPr lang="en-US" altLang="ko-KR" dirty="0" smtClean="0"/>
              <a:t> recognizes it as a value, not a reference…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0768"/>
            <a:ext cx="3485798" cy="408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160" y="1340768"/>
            <a:ext cx="3599216" cy="4084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51938" y="1200047"/>
            <a:ext cx="2304256" cy="486602"/>
          </a:xfrm>
          <a:prstGeom prst="ellipse">
            <a:avLst/>
          </a:prstGeom>
          <a:noFill/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723841" y="2552184"/>
            <a:ext cx="2304256" cy="486602"/>
          </a:xfrm>
          <a:prstGeom prst="ellipse">
            <a:avLst/>
          </a:prstGeom>
          <a:noFill/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6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34154" cy="1138138"/>
          </a:xfrm>
        </p:spPr>
        <p:txBody>
          <a:bodyPr/>
          <a:lstStyle/>
          <a:p>
            <a:r>
              <a:rPr lang="en-US" altLang="ko-KR" sz="2800" i="1" dirty="0"/>
              <a:t>Detour: </a:t>
            </a:r>
            <a:r>
              <a:rPr lang="en-US" altLang="ko-KR" sz="2800" dirty="0" smtClean="0"/>
              <a:t>Short Experiment with Handles</a:t>
            </a:r>
            <a:endParaRPr lang="ko-KR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5040560" cy="492514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Create two instances</a:t>
            </a:r>
          </a:p>
          <a:p>
            <a:pPr lvl="1"/>
            <a:r>
              <a:rPr lang="en-US" altLang="ko-KR" dirty="0" smtClean="0"/>
              <a:t>h1 is from handle</a:t>
            </a:r>
          </a:p>
          <a:p>
            <a:pPr lvl="1"/>
            <a:r>
              <a:rPr lang="en-US" altLang="ko-KR" dirty="0" smtClean="0"/>
              <a:t>h2 is not defined with handle</a:t>
            </a:r>
          </a:p>
          <a:p>
            <a:r>
              <a:rPr lang="en-US" altLang="ko-KR" dirty="0" smtClean="0"/>
              <a:t>{ }</a:t>
            </a:r>
          </a:p>
          <a:p>
            <a:pPr lvl="1"/>
            <a:r>
              <a:rPr lang="en-US" altLang="ko-KR" dirty="0" smtClean="0"/>
              <a:t>This is used to hold an array</a:t>
            </a:r>
          </a:p>
          <a:p>
            <a:pPr lvl="1"/>
            <a:r>
              <a:rPr lang="en-US" altLang="ko-KR" dirty="0" smtClean="0"/>
              <a:t>Little different from a vector</a:t>
            </a:r>
          </a:p>
          <a:p>
            <a:pPr lvl="1"/>
            <a:r>
              <a:rPr lang="en-US" altLang="ko-KR" dirty="0" smtClean="0"/>
              <a:t>You can hold diverse value types and classes with the array</a:t>
            </a:r>
          </a:p>
          <a:p>
            <a:r>
              <a:rPr lang="en-US" altLang="ko-KR" dirty="0" smtClean="0"/>
              <a:t>When you call a “</a:t>
            </a:r>
            <a:r>
              <a:rPr lang="en-US" altLang="ko-KR" dirty="0" err="1" smtClean="0"/>
              <a:t>paintRoof</a:t>
            </a:r>
            <a:r>
              <a:rPr lang="en-US" altLang="ko-KR" dirty="0" smtClean="0"/>
              <a:t>”</a:t>
            </a:r>
          </a:p>
          <a:p>
            <a:pPr lvl="1"/>
            <a:r>
              <a:rPr lang="en-US" altLang="ko-KR" dirty="0" smtClean="0"/>
              <a:t>h1 works</a:t>
            </a:r>
          </a:p>
          <a:p>
            <a:pPr lvl="1"/>
            <a:r>
              <a:rPr lang="en-US" altLang="ko-KR" dirty="0" smtClean="0"/>
              <a:t>h2 does not work</a:t>
            </a:r>
          </a:p>
          <a:p>
            <a:pPr lvl="1"/>
            <a:r>
              <a:rPr lang="en-US" altLang="ko-KR" dirty="0" smtClean="0"/>
              <a:t>Why?</a:t>
            </a:r>
          </a:p>
          <a:p>
            <a:r>
              <a:rPr lang="en-US" altLang="ko-KR" dirty="0" smtClean="0"/>
              <a:t>Because </a:t>
            </a:r>
          </a:p>
          <a:p>
            <a:pPr lvl="1"/>
            <a:r>
              <a:rPr lang="en-US" altLang="ko-KR" dirty="0" smtClean="0"/>
              <a:t>h1 is a reference </a:t>
            </a:r>
          </a:p>
          <a:p>
            <a:pPr lvl="1"/>
            <a:r>
              <a:rPr lang="en-US" altLang="ko-KR" dirty="0" smtClean="0"/>
              <a:t>h2 is a value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54" y="3621"/>
            <a:ext cx="4694927" cy="68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i="1" dirty="0"/>
              <a:t>Detour: </a:t>
            </a:r>
            <a:r>
              <a:rPr lang="en-US" altLang="ko-KR" sz="3600" dirty="0" smtClean="0"/>
              <a:t>Difference Between Handle and Value</a:t>
            </a:r>
            <a:endParaRPr lang="ko-KR" alt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846830" y="1412776"/>
            <a:ext cx="1368152" cy="648072"/>
          </a:xfrm>
          <a:prstGeom prst="rect">
            <a:avLst/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h1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MyHome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58" y="1196752"/>
            <a:ext cx="3726732" cy="54240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39334" y="1416860"/>
            <a:ext cx="2435218" cy="648072"/>
          </a:xfrm>
          <a:prstGeom prst="rect">
            <a:avLst/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h2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MyHomeNoHandle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2815713"/>
            <a:ext cx="4464496" cy="648072"/>
          </a:xfrm>
          <a:prstGeom prst="rect">
            <a:avLst/>
          </a:prstGeom>
          <a:solidFill>
            <a:schemeClr val="accent2"/>
          </a:solidFill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neighbor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(Cell Array)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2"/>
            <a:endCxn id="16" idx="1"/>
          </p:cNvCxnSpPr>
          <p:nvPr/>
        </p:nvCxnSpPr>
        <p:spPr>
          <a:xfrm>
            <a:off x="1530906" y="2060848"/>
            <a:ext cx="335889" cy="9383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37018" y="2360039"/>
            <a:ext cx="2439888" cy="295197"/>
          </a:xfrm>
          <a:prstGeom prst="rect">
            <a:avLst/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Value copied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2886" y="2942947"/>
            <a:ext cx="1368152" cy="396044"/>
          </a:xfrm>
          <a:prstGeom prst="rect">
            <a:avLst/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neighbor{2}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MyHome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19453" y="2946483"/>
            <a:ext cx="1006112" cy="360040"/>
          </a:xfrm>
          <a:prstGeom prst="ellipse">
            <a:avLst/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neighbor{1}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  <a:endCxn id="14" idx="0"/>
          </p:cNvCxnSpPr>
          <p:nvPr/>
        </p:nvCxnSpPr>
        <p:spPr>
          <a:xfrm>
            <a:off x="3756943" y="2064932"/>
            <a:ext cx="19" cy="2951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  <a:endCxn id="15" idx="0"/>
          </p:cNvCxnSpPr>
          <p:nvPr/>
        </p:nvCxnSpPr>
        <p:spPr>
          <a:xfrm>
            <a:off x="3756962" y="2655236"/>
            <a:ext cx="0" cy="2877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540253"/>
            <a:ext cx="4968552" cy="198509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Without “&lt; handle”</a:t>
            </a:r>
          </a:p>
          <a:p>
            <a:pPr lvl="1"/>
            <a:r>
              <a:rPr lang="en-US" altLang="ko-KR" dirty="0" err="1" smtClean="0"/>
              <a:t>Matlab</a:t>
            </a:r>
            <a:r>
              <a:rPr lang="en-US" altLang="ko-KR" dirty="0" smtClean="0"/>
              <a:t> always leaves the original value untouched</a:t>
            </a:r>
          </a:p>
          <a:p>
            <a:pPr lvl="1"/>
            <a:r>
              <a:rPr lang="en-US" altLang="ko-KR" dirty="0" err="1" smtClean="0"/>
              <a:t>Matlab</a:t>
            </a:r>
            <a:r>
              <a:rPr lang="en-US" altLang="ko-KR" dirty="0" smtClean="0"/>
              <a:t> instead copies the original value to the new variable</a:t>
            </a:r>
          </a:p>
          <a:p>
            <a:r>
              <a:rPr lang="en-US" altLang="ko-KR" dirty="0" smtClean="0"/>
              <a:t>With “&lt; handle”</a:t>
            </a:r>
          </a:p>
          <a:p>
            <a:pPr lvl="1"/>
            <a:r>
              <a:rPr lang="en-US" altLang="ko-KR" dirty="0" err="1" smtClean="0"/>
              <a:t>Matlab</a:t>
            </a:r>
            <a:r>
              <a:rPr lang="en-US" altLang="ko-KR" dirty="0" smtClean="0"/>
              <a:t> always stores and touches the single variable</a:t>
            </a:r>
            <a:endParaRPr lang="ko-KR" altLang="en-US" dirty="0"/>
          </a:p>
        </p:txBody>
      </p:sp>
      <p:sp>
        <p:nvSpPr>
          <p:cNvPr id="26" name="Rectangular Callout 25"/>
          <p:cNvSpPr/>
          <p:nvPr/>
        </p:nvSpPr>
        <p:spPr>
          <a:xfrm>
            <a:off x="663864" y="3749991"/>
            <a:ext cx="1800200" cy="504056"/>
          </a:xfrm>
          <a:prstGeom prst="wedgeRectCallout">
            <a:avLst>
              <a:gd name="adj1" fmla="val -624"/>
              <a:gd name="adj2" fmla="val -101353"/>
            </a:avLst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With “&lt; </a:t>
            </a:r>
            <a:r>
              <a:rPr lang="en-US" altLang="ko-KR" dirty="0">
                <a:solidFill>
                  <a:schemeClr val="bg1"/>
                </a:solidFill>
              </a:rPr>
              <a:t>h</a:t>
            </a:r>
            <a:r>
              <a:rPr lang="en-US" altLang="ko-KR" dirty="0" smtClean="0">
                <a:solidFill>
                  <a:schemeClr val="bg1"/>
                </a:solidFill>
              </a:rPr>
              <a:t>andle”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2897816" y="3749991"/>
            <a:ext cx="1800200" cy="504056"/>
          </a:xfrm>
          <a:prstGeom prst="wedgeRectCallout">
            <a:avLst>
              <a:gd name="adj1" fmla="val -624"/>
              <a:gd name="adj2" fmla="val -101353"/>
            </a:avLst>
          </a:prstGeom>
          <a:solidFill>
            <a:schemeClr val="accent1"/>
          </a:solidFill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Without “&lt; </a:t>
            </a:r>
            <a:r>
              <a:rPr lang="en-US" altLang="ko-KR" dirty="0">
                <a:solidFill>
                  <a:schemeClr val="bg1"/>
                </a:solidFill>
              </a:rPr>
              <a:t>h</a:t>
            </a:r>
            <a:r>
              <a:rPr lang="en-US" altLang="ko-KR" dirty="0" smtClean="0">
                <a:solidFill>
                  <a:schemeClr val="bg1"/>
                </a:solidFill>
              </a:rPr>
              <a:t>andle”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2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Structure: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62088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Construct a singly linked list with nodes and references</a:t>
            </a:r>
          </a:p>
          <a:p>
            <a:pPr lvl="1"/>
            <a:r>
              <a:rPr lang="en-US" altLang="ko-KR" dirty="0" smtClean="0"/>
              <a:t>A node consists of </a:t>
            </a:r>
          </a:p>
          <a:p>
            <a:pPr lvl="2"/>
            <a:r>
              <a:rPr lang="en-US" altLang="ko-KR" dirty="0" smtClean="0"/>
              <a:t>A variable to hold a reference to its next node</a:t>
            </a:r>
          </a:p>
          <a:p>
            <a:pPr lvl="2"/>
            <a:r>
              <a:rPr lang="en-US" altLang="ko-KR" dirty="0" smtClean="0"/>
              <a:t>A variable to hold a reference to its value object</a:t>
            </a:r>
          </a:p>
          <a:p>
            <a:pPr lvl="1"/>
            <a:r>
              <a:rPr lang="en-US" altLang="ko-KR" dirty="0" smtClean="0"/>
              <a:t>Special nodes: Head and Tail</a:t>
            </a:r>
          </a:p>
          <a:p>
            <a:pPr lvl="2"/>
            <a:r>
              <a:rPr lang="en-US" altLang="ko-KR" dirty="0" smtClean="0"/>
              <a:t>You can construct the singly linked list without them</a:t>
            </a:r>
          </a:p>
          <a:p>
            <a:pPr lvl="2"/>
            <a:r>
              <a:rPr lang="en-US" altLang="ko-KR" dirty="0" smtClean="0"/>
              <a:t>But, using them makes search, insert and delete more convenient</a:t>
            </a:r>
          </a:p>
          <a:p>
            <a:pPr lvl="1"/>
            <a:r>
              <a:rPr lang="en-US" altLang="ko-KR" dirty="0" smtClean="0"/>
              <a:t>Generally, requires more coding than array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259632" y="4604295"/>
            <a:ext cx="1368152" cy="576064"/>
            <a:chOff x="1259632" y="3933056"/>
            <a:chExt cx="1368152" cy="576064"/>
          </a:xfrm>
        </p:grpSpPr>
        <p:sp>
          <p:nvSpPr>
            <p:cNvPr id="5" name="Rectangle 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59832" y="4604295"/>
            <a:ext cx="1368152" cy="576064"/>
            <a:chOff x="1259632" y="3933056"/>
            <a:chExt cx="1368152" cy="576064"/>
          </a:xfrm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60032" y="4604295"/>
            <a:ext cx="1368152" cy="576064"/>
            <a:chOff x="1259632" y="3933056"/>
            <a:chExt cx="1368152" cy="576064"/>
          </a:xfrm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60232" y="4604295"/>
            <a:ext cx="1368152" cy="576064"/>
            <a:chOff x="1259632" y="3933056"/>
            <a:chExt cx="1368152" cy="576064"/>
          </a:xfrm>
        </p:grpSpPr>
        <p:sp>
          <p:nvSpPr>
            <p:cNvPr id="21" name="Rectangle 2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cxnSp>
        <p:nvCxnSpPr>
          <p:cNvPr id="26" name="Straight Arrow Connector 25"/>
          <p:cNvCxnSpPr>
            <a:stCxn id="7" idx="3"/>
            <a:endCxn id="11" idx="1"/>
          </p:cNvCxnSpPr>
          <p:nvPr/>
        </p:nvCxnSpPr>
        <p:spPr>
          <a:xfrm>
            <a:off x="2627784" y="4892327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</p:cNvCxnSpPr>
          <p:nvPr/>
        </p:nvCxnSpPr>
        <p:spPr>
          <a:xfrm>
            <a:off x="4427984" y="4892327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>
            <a:off x="6228184" y="4892327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47864" y="5733256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5148064" y="5733256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cxnSp>
        <p:nvCxnSpPr>
          <p:cNvPr id="37" name="Straight Arrow Connector 36"/>
          <p:cNvCxnSpPr>
            <a:stCxn id="11" idx="2"/>
            <a:endCxn id="35" idx="0"/>
          </p:cNvCxnSpPr>
          <p:nvPr/>
        </p:nvCxnSpPr>
        <p:spPr>
          <a:xfrm>
            <a:off x="3743908" y="5180359"/>
            <a:ext cx="0" cy="552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6" idx="0"/>
          </p:cNvCxnSpPr>
          <p:nvPr/>
        </p:nvCxnSpPr>
        <p:spPr>
          <a:xfrm>
            <a:off x="5544108" y="5180359"/>
            <a:ext cx="0" cy="552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76460" y="518035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054196" y="5180359"/>
            <a:ext cx="58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Tail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93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82952" cy="1138138"/>
          </a:xfrm>
        </p:spPr>
        <p:txBody>
          <a:bodyPr/>
          <a:lstStyle/>
          <a:p>
            <a:r>
              <a:rPr lang="en-US" altLang="ko-KR" dirty="0" smtClean="0"/>
              <a:t>Implementation of Node class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87" y="1530501"/>
            <a:ext cx="3034680" cy="492514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Member variables</a:t>
            </a:r>
          </a:p>
          <a:p>
            <a:pPr lvl="1"/>
            <a:r>
              <a:rPr lang="en-US" altLang="ko-KR" dirty="0" smtClean="0"/>
              <a:t>Variable to reference the next node</a:t>
            </a:r>
          </a:p>
          <a:p>
            <a:pPr lvl="1"/>
            <a:r>
              <a:rPr lang="en-US" altLang="ko-KR" dirty="0" smtClean="0"/>
              <a:t>Variable to hold a value object</a:t>
            </a:r>
          </a:p>
          <a:p>
            <a:pPr lvl="1"/>
            <a:r>
              <a:rPr lang="en-US" altLang="ko-KR" dirty="0" smtClean="0"/>
              <a:t>(Optional) Variable to check whether it is a head or not</a:t>
            </a:r>
          </a:p>
          <a:p>
            <a:pPr lvl="1"/>
            <a:r>
              <a:rPr lang="en-US" altLang="ko-KR" dirty="0" smtClean="0"/>
              <a:t>(Optional) Variable to check whether it is a tail or not</a:t>
            </a:r>
          </a:p>
          <a:p>
            <a:r>
              <a:rPr lang="en-US" altLang="ko-KR" dirty="0" smtClean="0"/>
              <a:t>Member functions</a:t>
            </a:r>
          </a:p>
          <a:p>
            <a:pPr lvl="1"/>
            <a:r>
              <a:rPr lang="en-US" altLang="ko-KR" dirty="0" smtClean="0"/>
              <a:t>Various set/get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60432" y="6620808"/>
            <a:ext cx="621159" cy="216024"/>
          </a:xfrm>
        </p:spPr>
        <p:txBody>
          <a:bodyPr/>
          <a:lstStyle/>
          <a:p>
            <a:fld id="{7F92C22C-EC2B-4071-B4C5-3756ABCA11C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29" y="44624"/>
            <a:ext cx="1967955" cy="203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4448"/>
          <a:stretch/>
        </p:blipFill>
        <p:spPr>
          <a:xfrm>
            <a:off x="3203848" y="2102924"/>
            <a:ext cx="2962850" cy="368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4946"/>
          <a:stretch/>
        </p:blipFill>
        <p:spPr>
          <a:xfrm>
            <a:off x="6062642" y="2102924"/>
            <a:ext cx="2943741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5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Head and Tail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4186808" cy="30243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Specialized node</a:t>
            </a:r>
          </a:p>
          <a:p>
            <a:pPr lvl="1"/>
            <a:r>
              <a:rPr lang="en-US" altLang="ko-KR" dirty="0" smtClean="0"/>
              <a:t>Head : Always at the first of the list</a:t>
            </a:r>
          </a:p>
          <a:p>
            <a:pPr lvl="1"/>
            <a:r>
              <a:rPr lang="en-US" altLang="ko-KR" dirty="0" smtClean="0"/>
              <a:t>Tail : Always at the last of the list</a:t>
            </a:r>
          </a:p>
          <a:p>
            <a:pPr lvl="1"/>
            <a:r>
              <a:rPr lang="en-US" altLang="ko-KR" dirty="0" smtClean="0"/>
              <a:t>These are the two corner stone showing the start and the end of the list</a:t>
            </a:r>
          </a:p>
          <a:p>
            <a:r>
              <a:rPr lang="en-US" altLang="ko-KR" dirty="0" smtClean="0"/>
              <a:t>These are optional nodes. </a:t>
            </a:r>
          </a:p>
          <a:p>
            <a:pPr lvl="1"/>
            <a:r>
              <a:rPr lang="en-US" altLang="ko-KR" dirty="0" smtClean="0"/>
              <a:t>Linked list works okay without these</a:t>
            </a:r>
          </a:p>
          <a:p>
            <a:pPr lvl="1"/>
            <a:r>
              <a:rPr lang="en-US" altLang="ko-KR" dirty="0" smtClean="0"/>
              <a:t>However, having these makes implementation very convenient</a:t>
            </a:r>
          </a:p>
          <a:p>
            <a:pPr lvl="1"/>
            <a:r>
              <a:rPr lang="en-US" altLang="ko-KR" dirty="0" smtClean="0"/>
              <a:t>Any example?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259632" y="4748311"/>
            <a:ext cx="1368152" cy="576064"/>
            <a:chOff x="1259632" y="3933056"/>
            <a:chExt cx="1368152" cy="576064"/>
          </a:xfrm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59832" y="4748311"/>
            <a:ext cx="1368152" cy="576064"/>
            <a:chOff x="1259632" y="3933056"/>
            <a:chExt cx="1368152" cy="576064"/>
          </a:xfrm>
        </p:grpSpPr>
        <p:sp>
          <p:nvSpPr>
            <p:cNvPr id="10" name="Rectangle 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60032" y="4748311"/>
            <a:ext cx="1368152" cy="576064"/>
            <a:chOff x="1259632" y="3933056"/>
            <a:chExt cx="1368152" cy="576064"/>
          </a:xfrm>
        </p:grpSpPr>
        <p:sp>
          <p:nvSpPr>
            <p:cNvPr id="14" name="Rectangle 13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60232" y="4748311"/>
            <a:ext cx="1368152" cy="576064"/>
            <a:chOff x="1259632" y="3933056"/>
            <a:chExt cx="1368152" cy="576064"/>
          </a:xfrm>
        </p:grpSpPr>
        <p:sp>
          <p:nvSpPr>
            <p:cNvPr id="18" name="Rectangle 17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cxnSp>
        <p:nvCxnSpPr>
          <p:cNvPr id="21" name="Straight Arrow Connector 20"/>
          <p:cNvCxnSpPr>
            <a:stCxn id="7" idx="3"/>
            <a:endCxn id="10" idx="1"/>
          </p:cNvCxnSpPr>
          <p:nvPr/>
        </p:nvCxnSpPr>
        <p:spPr>
          <a:xfrm>
            <a:off x="2627784" y="5036343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</p:cNvCxnSpPr>
          <p:nvPr/>
        </p:nvCxnSpPr>
        <p:spPr>
          <a:xfrm>
            <a:off x="4427984" y="5036343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6228184" y="5036343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47864" y="587727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5148064" y="587727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cxnSp>
        <p:nvCxnSpPr>
          <p:cNvPr id="26" name="Straight Arrow Connector 25"/>
          <p:cNvCxnSpPr>
            <a:stCxn id="10" idx="2"/>
            <a:endCxn id="24" idx="0"/>
          </p:cNvCxnSpPr>
          <p:nvPr/>
        </p:nvCxnSpPr>
        <p:spPr>
          <a:xfrm>
            <a:off x="3743908" y="5324375"/>
            <a:ext cx="0" cy="552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25" idx="0"/>
          </p:cNvCxnSpPr>
          <p:nvPr/>
        </p:nvCxnSpPr>
        <p:spPr>
          <a:xfrm>
            <a:off x="5544108" y="5324375"/>
            <a:ext cx="0" cy="552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76460" y="532437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054196" y="5324375"/>
            <a:ext cx="58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Tail</a:t>
            </a:r>
            <a:endParaRPr lang="ko-KR" altLang="en-US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5211688" y="2492896"/>
            <a:ext cx="1368152" cy="576064"/>
            <a:chOff x="1259632" y="3933056"/>
            <a:chExt cx="1368152" cy="576064"/>
          </a:xfrm>
        </p:grpSpPr>
        <p:sp>
          <p:nvSpPr>
            <p:cNvPr id="42" name="Rectangle 41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020272" y="2492896"/>
            <a:ext cx="1368152" cy="576064"/>
            <a:chOff x="1259632" y="3933056"/>
            <a:chExt cx="1368152" cy="576064"/>
          </a:xfrm>
        </p:grpSpPr>
        <p:sp>
          <p:nvSpPr>
            <p:cNvPr id="46" name="Rectangle 4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Object</a:t>
              </a:r>
              <a:endParaRPr lang="ko-KR" altLang="en-US" sz="1200" b="1" dirty="0"/>
            </a:p>
          </p:txBody>
        </p:sp>
      </p:grpSp>
      <p:cxnSp>
        <p:nvCxnSpPr>
          <p:cNvPr id="49" name="Straight Arrow Connector 48"/>
          <p:cNvCxnSpPr>
            <a:stCxn id="43" idx="3"/>
            <a:endCxn id="48" idx="1"/>
          </p:cNvCxnSpPr>
          <p:nvPr/>
        </p:nvCxnSpPr>
        <p:spPr>
          <a:xfrm>
            <a:off x="6579840" y="2780928"/>
            <a:ext cx="440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8516" y="306896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414236" y="3068960"/>
            <a:ext cx="58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Tail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652120" y="1938961"/>
            <a:ext cx="23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Empty Linked List</a:t>
            </a:r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936906" y="4321230"/>
            <a:ext cx="3414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Linked List with Two Nodes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67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435280" cy="1138138"/>
          </a:xfrm>
        </p:spPr>
        <p:txBody>
          <a:bodyPr/>
          <a:lstStyle/>
          <a:p>
            <a:r>
              <a:rPr lang="en-US" altLang="ko-KR" dirty="0"/>
              <a:t>Search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172819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 smtClean="0"/>
              <a:t>Again, let’s find ‘d’ and ‘c’ from the list in an array</a:t>
            </a:r>
          </a:p>
          <a:p>
            <a:r>
              <a:rPr lang="en-US" altLang="ko-KR" sz="2000" dirty="0" smtClean="0"/>
              <a:t>Just like the list by an array, navigating from the first to the last until hit is the only way</a:t>
            </a:r>
          </a:p>
          <a:p>
            <a:r>
              <a:rPr lang="en-US" altLang="ko-KR" sz="2000" dirty="0" smtClean="0"/>
              <a:t>No difference in the search pattern, though you cannot use index any further!</a:t>
            </a:r>
          </a:p>
          <a:p>
            <a:pPr lvl="1"/>
            <a:r>
              <a:rPr lang="en-US" altLang="ko-KR" sz="1800" dirty="0" smtClean="0"/>
              <a:t>Your list implementation may include the index function, but it is not required in the linked list</a:t>
            </a:r>
          </a:p>
          <a:p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Rectangular Callout 19"/>
          <p:cNvSpPr/>
          <p:nvPr/>
        </p:nvSpPr>
        <p:spPr>
          <a:xfrm>
            <a:off x="755576" y="4725144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</a:t>
            </a:r>
            <a:r>
              <a:rPr lang="en-US" altLang="ko-KR" sz="1200" dirty="0" smtClean="0"/>
              <a:t>‘a’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1" name="Rectangular Callout 20"/>
          <p:cNvSpPr/>
          <p:nvPr/>
        </p:nvSpPr>
        <p:spPr>
          <a:xfrm>
            <a:off x="2411760" y="4725144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</a:t>
            </a:r>
            <a:r>
              <a:rPr lang="en-US" altLang="ko-KR" sz="1200" dirty="0" smtClean="0"/>
              <a:t>‘b’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3995936" y="4725144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</a:t>
            </a:r>
            <a:r>
              <a:rPr lang="en-US" altLang="ko-KR" sz="1200" dirty="0" smtClean="0"/>
              <a:t>‘d’ </a:t>
            </a:r>
            <a:r>
              <a:rPr lang="en-US" altLang="ko-KR" sz="1600" dirty="0" smtClean="0">
                <a:sym typeface="Wingdings" pitchFamily="2" charset="2"/>
              </a:rPr>
              <a:t> True: Hit!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02273" y="5517232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After </a:t>
            </a:r>
            <a:r>
              <a:rPr lang="en-US" altLang="ko-KR" b="1" dirty="0" smtClean="0"/>
              <a:t>three</a:t>
            </a:r>
            <a:r>
              <a:rPr lang="en-US" altLang="ko-KR" dirty="0" smtClean="0"/>
              <a:t> retrievals,</a:t>
            </a:r>
          </a:p>
          <a:p>
            <a:r>
              <a:rPr lang="en-US" altLang="ko-KR" dirty="0" smtClean="0"/>
              <a:t>we found the hit!</a:t>
            </a:r>
            <a:br>
              <a:rPr lang="en-US" altLang="ko-KR" dirty="0" smtClean="0"/>
            </a:br>
            <a:r>
              <a:rPr lang="en-US" altLang="ko-KR" dirty="0" smtClean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1115616" y="2996952"/>
            <a:ext cx="1512168" cy="576064"/>
          </a:xfrm>
          <a:prstGeom prst="wedgeRectCallout">
            <a:avLst>
              <a:gd name="adj1" fmla="val 16936"/>
              <a:gd name="adj2" fmla="val 10049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node.objValue</a:t>
            </a:r>
            <a:r>
              <a:rPr lang="en-US" altLang="ko-KR" sz="1200" dirty="0" smtClean="0"/>
              <a:t> == ‘c’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5" name="Rectangular Callout 24"/>
          <p:cNvSpPr/>
          <p:nvPr/>
        </p:nvSpPr>
        <p:spPr>
          <a:xfrm>
            <a:off x="2699792" y="2996952"/>
            <a:ext cx="1512168" cy="576064"/>
          </a:xfrm>
          <a:prstGeom prst="wedgeRectCallout">
            <a:avLst>
              <a:gd name="adj1" fmla="val -7880"/>
              <a:gd name="adj2" fmla="val 993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‘c’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6" name="Rectangular Callout 25"/>
          <p:cNvSpPr/>
          <p:nvPr/>
        </p:nvSpPr>
        <p:spPr>
          <a:xfrm>
            <a:off x="4283968" y="2996952"/>
            <a:ext cx="1512168" cy="576064"/>
          </a:xfrm>
          <a:prstGeom prst="wedgeRectCallout">
            <a:avLst>
              <a:gd name="adj1" fmla="val -31882"/>
              <a:gd name="adj2" fmla="val 9810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‘c’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7" name="Rectangular Callout 26"/>
          <p:cNvSpPr/>
          <p:nvPr/>
        </p:nvSpPr>
        <p:spPr>
          <a:xfrm>
            <a:off x="5868144" y="2996952"/>
            <a:ext cx="1512168" cy="576064"/>
          </a:xfrm>
          <a:prstGeom prst="wedgeRectCallout">
            <a:avLst>
              <a:gd name="adj1" fmla="val -58063"/>
              <a:gd name="adj2" fmla="val 9787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‘c’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8" name="Rectangular Callout 27"/>
          <p:cNvSpPr/>
          <p:nvPr/>
        </p:nvSpPr>
        <p:spPr>
          <a:xfrm>
            <a:off x="7452320" y="2996952"/>
            <a:ext cx="1512168" cy="576064"/>
          </a:xfrm>
          <a:prstGeom prst="wedgeRectCallout">
            <a:avLst>
              <a:gd name="adj1" fmla="val -86729"/>
              <a:gd name="adj2" fmla="val 1008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node.objValue</a:t>
            </a:r>
            <a:r>
              <a:rPr lang="en-US" altLang="ko-KR" sz="1200" dirty="0"/>
              <a:t> == ‘c’ </a:t>
            </a: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547495" y="4735302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After </a:t>
            </a:r>
            <a:r>
              <a:rPr lang="en-US" altLang="ko-KR" b="1" dirty="0" smtClean="0"/>
              <a:t>five </a:t>
            </a:r>
            <a:r>
              <a:rPr lang="en-US" altLang="ko-KR" dirty="0" smtClean="0"/>
              <a:t>retrievals,</a:t>
            </a:r>
          </a:p>
          <a:p>
            <a:r>
              <a:rPr lang="en-US" altLang="ko-KR" dirty="0" smtClean="0"/>
              <a:t>we found that there</a:t>
            </a:r>
            <a:br>
              <a:rPr lang="en-US" altLang="ko-KR" dirty="0" smtClean="0"/>
            </a:br>
            <a:r>
              <a:rPr lang="en-US" altLang="ko-KR" dirty="0" smtClean="0"/>
              <a:t>will be no hit!</a:t>
            </a:r>
            <a:br>
              <a:rPr lang="en-US" altLang="ko-KR" dirty="0" smtClean="0"/>
            </a:br>
            <a:r>
              <a:rPr lang="en-US" altLang="ko-KR" dirty="0" smtClean="0"/>
              <a:t>(always N retrievals)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691680" y="3861048"/>
            <a:ext cx="792088" cy="576064"/>
            <a:chOff x="1259632" y="3933056"/>
            <a:chExt cx="1368152" cy="576064"/>
          </a:xfrm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‘a’</a:t>
              </a:r>
              <a:endParaRPr lang="ko-KR" altLang="en-US" b="1" dirty="0"/>
            </a:p>
          </p:txBody>
        </p:sp>
      </p:grp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2483768" y="41490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920287" y="3861048"/>
            <a:ext cx="792088" cy="576064"/>
            <a:chOff x="1259632" y="3933056"/>
            <a:chExt cx="1368152" cy="576064"/>
          </a:xfrm>
        </p:grpSpPr>
        <p:sp>
          <p:nvSpPr>
            <p:cNvPr id="36" name="Rectangle 3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‘b’</a:t>
              </a:r>
              <a:endParaRPr lang="ko-KR" altLang="en-US" b="1" dirty="0"/>
            </a:p>
          </p:txBody>
        </p:sp>
      </p:grpSp>
      <p:cxnSp>
        <p:nvCxnSpPr>
          <p:cNvPr id="39" name="Straight Arrow Connector 38"/>
          <p:cNvCxnSpPr>
            <a:stCxn id="37" idx="3"/>
          </p:cNvCxnSpPr>
          <p:nvPr/>
        </p:nvCxnSpPr>
        <p:spPr>
          <a:xfrm>
            <a:off x="3712375" y="41490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139952" y="3861048"/>
            <a:ext cx="792088" cy="576064"/>
            <a:chOff x="1259632" y="3933056"/>
            <a:chExt cx="1368152" cy="576064"/>
          </a:xfrm>
        </p:grpSpPr>
        <p:sp>
          <p:nvSpPr>
            <p:cNvPr id="41" name="Rectangle 4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‘d’</a:t>
              </a:r>
              <a:endParaRPr lang="ko-KR" altLang="en-US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68559" y="3861048"/>
            <a:ext cx="792088" cy="576064"/>
            <a:chOff x="1259632" y="3933056"/>
            <a:chExt cx="1368152" cy="576064"/>
          </a:xfrm>
        </p:grpSpPr>
        <p:sp>
          <p:nvSpPr>
            <p:cNvPr id="45" name="Rectangle 4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‘e’</a:t>
              </a:r>
              <a:endParaRPr lang="ko-KR" altLang="en-US" b="1" dirty="0"/>
            </a:p>
          </p:txBody>
        </p:sp>
      </p:grpSp>
      <p:cxnSp>
        <p:nvCxnSpPr>
          <p:cNvPr id="48" name="Straight Arrow Connector 47"/>
          <p:cNvCxnSpPr>
            <a:stCxn id="46" idx="3"/>
          </p:cNvCxnSpPr>
          <p:nvPr/>
        </p:nvCxnSpPr>
        <p:spPr>
          <a:xfrm>
            <a:off x="6160647" y="41490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936511" y="41490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605356" y="3861048"/>
            <a:ext cx="792088" cy="576064"/>
            <a:chOff x="1259632" y="3933056"/>
            <a:chExt cx="1368152" cy="576064"/>
          </a:xfrm>
        </p:grpSpPr>
        <p:sp>
          <p:nvSpPr>
            <p:cNvPr id="51" name="Rectangle 5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‘f’</a:t>
              </a:r>
              <a:endParaRPr lang="ko-KR" altLang="en-US" b="1" dirty="0"/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7445622" y="41490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7890331" y="3861048"/>
            <a:ext cx="792088" cy="576064"/>
            <a:chOff x="1259632" y="3933056"/>
            <a:chExt cx="1368152" cy="576064"/>
          </a:xfrm>
        </p:grpSpPr>
        <p:sp>
          <p:nvSpPr>
            <p:cNvPr id="56" name="Rectangle 5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67544" y="3844061"/>
            <a:ext cx="792088" cy="576064"/>
            <a:chOff x="1259632" y="3933056"/>
            <a:chExt cx="1368152" cy="576064"/>
          </a:xfrm>
        </p:grpSpPr>
        <p:sp>
          <p:nvSpPr>
            <p:cNvPr id="60" name="Rectangle 5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</p:grpSp>
      <p:cxnSp>
        <p:nvCxnSpPr>
          <p:cNvPr id="63" name="Straight Arrow Connector 62"/>
          <p:cNvCxnSpPr>
            <a:stCxn id="61" idx="3"/>
          </p:cNvCxnSpPr>
          <p:nvPr/>
        </p:nvCxnSpPr>
        <p:spPr>
          <a:xfrm>
            <a:off x="1259632" y="4132093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 procedure </a:t>
            </a:r>
            <a:r>
              <a:rPr lang="en-US" altLang="ko-KR" dirty="0"/>
              <a:t>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230425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This is the moment that you see the power of a linked list</a:t>
            </a:r>
          </a:p>
          <a:p>
            <a:r>
              <a:rPr lang="en-US" altLang="ko-KR" dirty="0" smtClean="0"/>
              <a:t>Last time, you need N retrievals to insert a value in the array list</a:t>
            </a:r>
          </a:p>
          <a:p>
            <a:r>
              <a:rPr lang="en-US" altLang="ko-KR" dirty="0" smtClean="0"/>
              <a:t>This time, you need only three operations</a:t>
            </a:r>
          </a:p>
          <a:p>
            <a:pPr lvl="1"/>
            <a:r>
              <a:rPr lang="en-US" altLang="ko-KR" dirty="0" smtClean="0"/>
              <a:t>With an assumption that you have a reference to the node,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r>
              <a:rPr lang="en-US" altLang="ko-KR" dirty="0" smtClean="0"/>
              <a:t> that you want to put your new node next</a:t>
            </a:r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First, you </a:t>
            </a:r>
            <a:r>
              <a:rPr lang="en-US" altLang="ko-KR" dirty="0" smtClean="0"/>
              <a:t>store a Node, or a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smtClean="0"/>
              <a:t>, pointed by a </a:t>
            </a:r>
            <a:r>
              <a:rPr lang="en-US" altLang="ko-KR" dirty="0"/>
              <a:t>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 smtClean="0"/>
              <a:t>nodeNext</a:t>
            </a:r>
            <a:r>
              <a:rPr lang="en-US" altLang="ko-KR" dirty="0" smtClean="0"/>
              <a:t> member variable</a:t>
            </a:r>
            <a:endParaRPr lang="en-US" altLang="ko-KR" baseline="-25000" dirty="0"/>
          </a:p>
          <a:p>
            <a:pPr lvl="1"/>
            <a:r>
              <a:rPr lang="en-US" altLang="ko-KR" dirty="0" smtClean="0"/>
              <a:t>(1 </a:t>
            </a:r>
            <a:r>
              <a:rPr lang="en-US" altLang="ko-KR" dirty="0"/>
              <a:t>Operation </a:t>
            </a:r>
            <a:r>
              <a:rPr lang="en-US" altLang="ko-KR" dirty="0" err="1" smtClean="0"/>
              <a:t>cnt</a:t>
            </a:r>
            <a:r>
              <a:rPr lang="en-US" altLang="ko-KR" dirty="0" smtClean="0"/>
              <a:t>.) Second, 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nodeNext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new</a:t>
            </a:r>
            <a:endParaRPr lang="en-US" altLang="ko-KR" baseline="-25000" dirty="0" smtClean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</a:t>
            </a:r>
            <a:r>
              <a:rPr lang="en-US" altLang="ko-KR" dirty="0" smtClean="0"/>
              <a:t>Third, </a:t>
            </a:r>
            <a:r>
              <a:rPr lang="en-US" altLang="ko-KR" dirty="0"/>
              <a:t>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new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endParaRPr lang="en-US" altLang="ko-KR" baseline="-25000" dirty="0"/>
          </a:p>
          <a:p>
            <a:pPr lvl="1"/>
            <a:endParaRPr lang="en-US" altLang="ko-KR" baseline="-25000" dirty="0" smtClean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829733" y="5373216"/>
            <a:ext cx="792088" cy="576064"/>
            <a:chOff x="1259632" y="3933056"/>
            <a:chExt cx="1368152" cy="576064"/>
          </a:xfrm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‘a’</a:t>
              </a:r>
              <a:endParaRPr lang="ko-KR" altLang="en-US" b="1" dirty="0"/>
            </a:p>
          </p:txBody>
        </p:sp>
      </p:grp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621821" y="5661248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058340" y="5373216"/>
            <a:ext cx="792088" cy="576064"/>
            <a:chOff x="1259632" y="3933056"/>
            <a:chExt cx="1368152" cy="576064"/>
          </a:xfrm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‘b’</a:t>
              </a:r>
              <a:endParaRPr lang="ko-KR" altLang="en-US" b="1" dirty="0"/>
            </a:p>
          </p:txBody>
        </p:sp>
      </p:grp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3850428" y="5661248"/>
            <a:ext cx="43204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278005" y="5373216"/>
            <a:ext cx="792088" cy="576064"/>
            <a:chOff x="1259632" y="3933056"/>
            <a:chExt cx="1368152" cy="576064"/>
          </a:xfrm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‘d’</a:t>
              </a:r>
              <a:endParaRPr lang="ko-KR" alt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06612" y="5373216"/>
            <a:ext cx="792088" cy="576064"/>
            <a:chOff x="1259632" y="3933056"/>
            <a:chExt cx="1368152" cy="576064"/>
          </a:xfrm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‘e’</a:t>
              </a:r>
              <a:endParaRPr lang="ko-KR" altLang="en-US" b="1" dirty="0"/>
            </a:p>
          </p:txBody>
        </p:sp>
      </p:grp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6298700" y="5661248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74564" y="5661248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743409" y="5373216"/>
            <a:ext cx="792088" cy="576064"/>
            <a:chOff x="1259632" y="3933056"/>
            <a:chExt cx="1368152" cy="576064"/>
          </a:xfrm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‘f’</a:t>
              </a:r>
              <a:endParaRPr lang="ko-KR" altLang="en-US" b="1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7583675" y="5661248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028384" y="5373216"/>
            <a:ext cx="792088" cy="576064"/>
            <a:chOff x="1259632" y="3933056"/>
            <a:chExt cx="1368152" cy="576064"/>
          </a:xfrm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5597" y="5356229"/>
            <a:ext cx="792088" cy="576064"/>
            <a:chOff x="1259632" y="3933056"/>
            <a:chExt cx="1368152" cy="576064"/>
          </a:xfrm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</p:grpSp>
      <p:cxnSp>
        <p:nvCxnSpPr>
          <p:cNvPr id="38" name="Straight Arrow Connector 37"/>
          <p:cNvCxnSpPr>
            <a:stCxn id="36" idx="3"/>
          </p:cNvCxnSpPr>
          <p:nvPr/>
        </p:nvCxnSpPr>
        <p:spPr>
          <a:xfrm>
            <a:off x="1397685" y="5644261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707904" y="4005064"/>
            <a:ext cx="792088" cy="576064"/>
            <a:chOff x="1259632" y="3933056"/>
            <a:chExt cx="1368152" cy="576064"/>
          </a:xfrm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‘c’</a:t>
              </a:r>
              <a:endParaRPr lang="ko-KR" altLang="en-US" b="1" dirty="0"/>
            </a:p>
          </p:txBody>
        </p:sp>
      </p:grpSp>
      <p:cxnSp>
        <p:nvCxnSpPr>
          <p:cNvPr id="43" name="Straight Arrow Connector 42"/>
          <p:cNvCxnSpPr>
            <a:stCxn id="12" idx="0"/>
          </p:cNvCxnSpPr>
          <p:nvPr/>
        </p:nvCxnSpPr>
        <p:spPr>
          <a:xfrm flipV="1">
            <a:off x="3746206" y="4581128"/>
            <a:ext cx="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2"/>
          </p:cNvCxnSpPr>
          <p:nvPr/>
        </p:nvCxnSpPr>
        <p:spPr>
          <a:xfrm>
            <a:off x="4395770" y="4581128"/>
            <a:ext cx="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565036" y="3627891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new</a:t>
            </a:r>
            <a:endParaRPr lang="ko-KR" altLang="en-US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915472" y="5949280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prev</a:t>
            </a:r>
            <a:endParaRPr lang="ko-KR" alt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4181876" y="5949280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next</a:t>
            </a:r>
            <a:endParaRPr lang="ko-KR" altLang="en-US" b="1" baseline="-25000" dirty="0"/>
          </a:p>
        </p:txBody>
      </p:sp>
      <p:sp>
        <p:nvSpPr>
          <p:cNvPr id="56" name="Rectangular Callout 55"/>
          <p:cNvSpPr/>
          <p:nvPr/>
        </p:nvSpPr>
        <p:spPr>
          <a:xfrm>
            <a:off x="5814885" y="4077072"/>
            <a:ext cx="2200838" cy="900100"/>
          </a:xfrm>
          <a:prstGeom prst="wedgeRectCallout">
            <a:avLst>
              <a:gd name="adj1" fmla="val -131466"/>
              <a:gd name="adj2" fmla="val 12389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Over-written with a new reference to the new node</a:t>
            </a:r>
            <a:endParaRPr lang="ko-KR" altLang="en-US" sz="2400" dirty="0"/>
          </a:p>
        </p:txBody>
      </p:sp>
      <p:sp>
        <p:nvSpPr>
          <p:cNvPr id="57" name="Rectangular Callout 56"/>
          <p:cNvSpPr/>
          <p:nvPr/>
        </p:nvSpPr>
        <p:spPr>
          <a:xfrm>
            <a:off x="6191232" y="5644261"/>
            <a:ext cx="1512168" cy="900100"/>
          </a:xfrm>
          <a:prstGeom prst="wedgeRectCallout">
            <a:avLst>
              <a:gd name="adj1" fmla="val -131241"/>
              <a:gd name="adj2" fmla="val -2528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(1) Store this node</a:t>
            </a:r>
            <a:endParaRPr lang="ko-KR" altLang="en-US" sz="2400" dirty="0"/>
          </a:p>
        </p:txBody>
      </p:sp>
      <p:sp>
        <p:nvSpPr>
          <p:cNvPr id="58" name="Rectangular Callout 57"/>
          <p:cNvSpPr/>
          <p:nvPr/>
        </p:nvSpPr>
        <p:spPr>
          <a:xfrm>
            <a:off x="317565" y="4422843"/>
            <a:ext cx="1512168" cy="900100"/>
          </a:xfrm>
          <a:prstGeom prst="wedgeRectCallout">
            <a:avLst>
              <a:gd name="adj1" fmla="val 172196"/>
              <a:gd name="adj2" fmla="val 2413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(2) Update this reference</a:t>
            </a:r>
            <a:endParaRPr lang="ko-KR" altLang="en-US" sz="2400" dirty="0"/>
          </a:p>
        </p:txBody>
      </p:sp>
      <p:sp>
        <p:nvSpPr>
          <p:cNvPr id="59" name="Rectangular Callout 58"/>
          <p:cNvSpPr/>
          <p:nvPr/>
        </p:nvSpPr>
        <p:spPr>
          <a:xfrm>
            <a:off x="1952080" y="3681028"/>
            <a:ext cx="1512168" cy="900100"/>
          </a:xfrm>
          <a:prstGeom prst="wedgeRectCallout">
            <a:avLst>
              <a:gd name="adj1" fmla="val 110092"/>
              <a:gd name="adj2" fmla="val 7172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(3) Add this reference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6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Problems of array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3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Delete procedure </a:t>
            </a:r>
            <a:r>
              <a:rPr lang="en-US" altLang="ko-KR" dirty="0"/>
              <a:t>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230425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This is the another moment that you see the power of a linked list</a:t>
            </a:r>
          </a:p>
          <a:p>
            <a:r>
              <a:rPr lang="en-US" altLang="ko-KR" dirty="0" smtClean="0"/>
              <a:t>Last time, you need N retrievals to delete a value in the array list</a:t>
            </a:r>
          </a:p>
          <a:p>
            <a:r>
              <a:rPr lang="en-US" altLang="ko-KR" dirty="0" smtClean="0"/>
              <a:t>This time, you need only three operations</a:t>
            </a:r>
          </a:p>
          <a:p>
            <a:pPr lvl="1"/>
            <a:r>
              <a:rPr lang="en-US" altLang="ko-KR" dirty="0" smtClean="0"/>
              <a:t>With an assumption that you have a reference to the node,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r>
              <a:rPr lang="en-US" altLang="ko-KR" dirty="0" smtClean="0"/>
              <a:t> that you want to remove the node next</a:t>
            </a:r>
          </a:p>
          <a:p>
            <a:pPr lvl="1"/>
            <a:r>
              <a:rPr lang="en-US" altLang="ko-KR" dirty="0" smtClean="0"/>
              <a:t>(2 </a:t>
            </a:r>
            <a:r>
              <a:rPr lang="en-US" altLang="ko-KR" dirty="0"/>
              <a:t>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First, you </a:t>
            </a:r>
            <a:r>
              <a:rPr lang="en-US" altLang="ko-KR" dirty="0" smtClean="0"/>
              <a:t>retrieve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smtClean="0"/>
              <a:t> that is two steps next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en-US" altLang="ko-KR" baseline="-25000" dirty="0" smtClean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endParaRPr lang="en-US" altLang="ko-KR" baseline="-25000" dirty="0"/>
          </a:p>
          <a:p>
            <a:r>
              <a:rPr lang="en-US" altLang="ko-KR" dirty="0" smtClean="0"/>
              <a:t>The node will be removed because there is no reference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remove</a:t>
            </a:r>
            <a:endParaRPr lang="en-US" altLang="ko-KR" baseline="-25000" dirty="0"/>
          </a:p>
          <a:p>
            <a:pPr lvl="1"/>
            <a:endParaRPr lang="en-US" altLang="ko-KR" dirty="0" smtClean="0"/>
          </a:p>
          <a:p>
            <a:pPr lvl="1"/>
            <a:endParaRPr lang="en-US" altLang="ko-KR" baseline="-25000" dirty="0" smtClean="0"/>
          </a:p>
          <a:p>
            <a:pPr lvl="1"/>
            <a:endParaRPr lang="en-US" altLang="ko-KR" baseline="-25000" dirty="0" smtClean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475656" y="4814139"/>
            <a:ext cx="792088" cy="576064"/>
            <a:chOff x="1259632" y="3933056"/>
            <a:chExt cx="1368152" cy="576064"/>
          </a:xfrm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‘a’</a:t>
              </a:r>
              <a:endParaRPr lang="ko-KR" altLang="en-US" b="1" dirty="0"/>
            </a:p>
          </p:txBody>
        </p:sp>
      </p:grpSp>
      <p:cxnSp>
        <p:nvCxnSpPr>
          <p:cNvPr id="9" name="Straight Arrow Connector 8"/>
          <p:cNvCxnSpPr>
            <a:stCxn id="7" idx="3"/>
            <a:endCxn id="13" idx="1"/>
          </p:cNvCxnSpPr>
          <p:nvPr/>
        </p:nvCxnSpPr>
        <p:spPr>
          <a:xfrm>
            <a:off x="2267744" y="5102171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555776" y="4814139"/>
            <a:ext cx="792088" cy="576064"/>
            <a:chOff x="1259632" y="3933056"/>
            <a:chExt cx="1368152" cy="576064"/>
          </a:xfrm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‘b’</a:t>
              </a:r>
              <a:endParaRPr lang="ko-KR" alt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82061" y="4814139"/>
            <a:ext cx="792088" cy="576064"/>
            <a:chOff x="1259632" y="3933056"/>
            <a:chExt cx="1368152" cy="576064"/>
          </a:xfrm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‘d’</a:t>
              </a:r>
              <a:endParaRPr lang="ko-KR" alt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68144" y="4814139"/>
            <a:ext cx="792088" cy="576064"/>
            <a:chOff x="1259632" y="3933056"/>
            <a:chExt cx="1368152" cy="576064"/>
          </a:xfrm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‘e’</a:t>
              </a:r>
              <a:endParaRPr lang="ko-KR" altLang="en-US" b="1" dirty="0"/>
            </a:p>
          </p:txBody>
        </p:sp>
      </p:grpSp>
      <p:cxnSp>
        <p:nvCxnSpPr>
          <p:cNvPr id="23" name="Straight Arrow Connector 22"/>
          <p:cNvCxnSpPr>
            <a:stCxn id="21" idx="3"/>
            <a:endCxn id="28" idx="1"/>
          </p:cNvCxnSpPr>
          <p:nvPr/>
        </p:nvCxnSpPr>
        <p:spPr>
          <a:xfrm>
            <a:off x="6660232" y="5102171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22" idx="1"/>
          </p:cNvCxnSpPr>
          <p:nvPr/>
        </p:nvCxnSpPr>
        <p:spPr>
          <a:xfrm>
            <a:off x="5574149" y="5102171"/>
            <a:ext cx="2939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948264" y="4814139"/>
            <a:ext cx="792088" cy="576064"/>
            <a:chOff x="1259632" y="3933056"/>
            <a:chExt cx="1368152" cy="576064"/>
          </a:xfrm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‘f’</a:t>
              </a:r>
              <a:endParaRPr lang="ko-KR" altLang="en-US" b="1" dirty="0"/>
            </a:p>
          </p:txBody>
        </p:sp>
      </p:grpSp>
      <p:cxnSp>
        <p:nvCxnSpPr>
          <p:cNvPr id="29" name="Straight Arrow Connector 28"/>
          <p:cNvCxnSpPr>
            <a:stCxn id="27" idx="3"/>
            <a:endCxn id="33" idx="1"/>
          </p:cNvCxnSpPr>
          <p:nvPr/>
        </p:nvCxnSpPr>
        <p:spPr>
          <a:xfrm>
            <a:off x="7740352" y="5102171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028384" y="4814139"/>
            <a:ext cx="792088" cy="576064"/>
            <a:chOff x="1259632" y="3933056"/>
            <a:chExt cx="1368152" cy="576064"/>
          </a:xfrm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5536" y="4797152"/>
            <a:ext cx="792088" cy="576064"/>
            <a:chOff x="1259632" y="3933056"/>
            <a:chExt cx="1368152" cy="576064"/>
          </a:xfrm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</p:grpSp>
      <p:cxnSp>
        <p:nvCxnSpPr>
          <p:cNvPr id="38" name="Straight Arrow Connector 37"/>
          <p:cNvCxnSpPr>
            <a:stCxn id="36" idx="3"/>
            <a:endCxn id="8" idx="1"/>
          </p:cNvCxnSpPr>
          <p:nvPr/>
        </p:nvCxnSpPr>
        <p:spPr>
          <a:xfrm>
            <a:off x="1187624" y="5085184"/>
            <a:ext cx="288032" cy="16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635896" y="4814139"/>
            <a:ext cx="792088" cy="576064"/>
            <a:chOff x="1259632" y="3933056"/>
            <a:chExt cx="1368152" cy="576064"/>
          </a:xfrm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‘c’</a:t>
              </a:r>
              <a:endParaRPr lang="ko-KR" altLang="en-US" b="1" dirty="0"/>
            </a:p>
          </p:txBody>
        </p:sp>
      </p:grpSp>
      <p:cxnSp>
        <p:nvCxnSpPr>
          <p:cNvPr id="60" name="Straight Arrow Connector 59"/>
          <p:cNvCxnSpPr>
            <a:stCxn id="12" idx="3"/>
            <a:endCxn id="40" idx="1"/>
          </p:cNvCxnSpPr>
          <p:nvPr/>
        </p:nvCxnSpPr>
        <p:spPr>
          <a:xfrm>
            <a:off x="3347864" y="5102171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3"/>
            <a:endCxn id="16" idx="1"/>
          </p:cNvCxnSpPr>
          <p:nvPr/>
        </p:nvCxnSpPr>
        <p:spPr>
          <a:xfrm>
            <a:off x="4427984" y="5102171"/>
            <a:ext cx="354077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571329" y="5390203"/>
            <a:ext cx="12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remove</a:t>
            </a:r>
            <a:endParaRPr lang="ko-KR" altLang="en-US" b="1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3493506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prev</a:t>
            </a:r>
            <a:endParaRPr lang="ko-KR" altLang="en-US" b="1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775923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next</a:t>
            </a:r>
            <a:endParaRPr lang="ko-KR" altLang="en-US" b="1" baseline="-25000" dirty="0"/>
          </a:p>
        </p:txBody>
      </p:sp>
      <p:cxnSp>
        <p:nvCxnSpPr>
          <p:cNvPr id="69" name="Elbow Connector 68"/>
          <p:cNvCxnSpPr>
            <a:stCxn id="41" idx="0"/>
            <a:endCxn id="22" idx="0"/>
          </p:cNvCxnSpPr>
          <p:nvPr/>
        </p:nvCxnSpPr>
        <p:spPr>
          <a:xfrm rot="5400000" flipH="1" flipV="1">
            <a:off x="5241864" y="3896037"/>
            <a:ext cx="12700" cy="183620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ular Callout 71"/>
          <p:cNvSpPr/>
          <p:nvPr/>
        </p:nvSpPr>
        <p:spPr>
          <a:xfrm>
            <a:off x="317565" y="5574869"/>
            <a:ext cx="2868754" cy="900100"/>
          </a:xfrm>
          <a:prstGeom prst="wedgeRectCallout">
            <a:avLst>
              <a:gd name="adj1" fmla="val 100843"/>
              <a:gd name="adj2" fmla="val -1021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Over-written with a new reference to the next node of the removed one</a:t>
            </a:r>
            <a:endParaRPr lang="ko-KR" altLang="en-US" sz="2400" dirty="0"/>
          </a:p>
        </p:txBody>
      </p:sp>
      <p:sp>
        <p:nvSpPr>
          <p:cNvPr id="74" name="Rectangular Callout 73"/>
          <p:cNvSpPr/>
          <p:nvPr/>
        </p:nvSpPr>
        <p:spPr>
          <a:xfrm>
            <a:off x="2520249" y="3681028"/>
            <a:ext cx="1512168" cy="741815"/>
          </a:xfrm>
          <a:prstGeom prst="wedgeRectCallout">
            <a:avLst>
              <a:gd name="adj1" fmla="val 75227"/>
              <a:gd name="adj2" fmla="val 7478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(2) Update this reference</a:t>
            </a:r>
            <a:endParaRPr lang="ko-KR" altLang="en-US" dirty="0"/>
          </a:p>
        </p:txBody>
      </p:sp>
      <p:sp>
        <p:nvSpPr>
          <p:cNvPr id="75" name="Rectangular Callout 74"/>
          <p:cNvSpPr/>
          <p:nvPr/>
        </p:nvSpPr>
        <p:spPr>
          <a:xfrm>
            <a:off x="5298323" y="3681028"/>
            <a:ext cx="1512168" cy="741815"/>
          </a:xfrm>
          <a:prstGeom prst="wedgeRectCallout">
            <a:avLst>
              <a:gd name="adj1" fmla="val 22929"/>
              <a:gd name="adj2" fmla="val 9929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(1) Retrieve this node that is two step next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3" y="894121"/>
            <a:ext cx="3788825" cy="5756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39" y="1030404"/>
            <a:ext cx="3440747" cy="335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435280" cy="927524"/>
          </a:xfrm>
        </p:spPr>
        <p:txBody>
          <a:bodyPr/>
          <a:lstStyle/>
          <a:p>
            <a:r>
              <a:rPr lang="en-US" altLang="ko-KR" dirty="0" smtClean="0"/>
              <a:t>Implementation of Singly linked list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Right Brace 4"/>
          <p:cNvSpPr/>
          <p:nvPr/>
        </p:nvSpPr>
        <p:spPr>
          <a:xfrm flipH="1">
            <a:off x="6077745" y="1190051"/>
            <a:ext cx="249579" cy="68426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96019" y="1247017"/>
            <a:ext cx="184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i</a:t>
            </a:r>
            <a:r>
              <a:rPr lang="en-US" altLang="ko-KR" dirty="0" smtClean="0"/>
              <a:t> retrievals to get</a:t>
            </a:r>
            <a:br>
              <a:rPr lang="en-US" altLang="ko-KR" dirty="0" smtClean="0"/>
            </a:br>
            <a:r>
              <a:rPr lang="en-US" altLang="ko-KR" i="1" dirty="0" err="1" smtClean="0"/>
              <a:t>i</a:t>
            </a:r>
            <a:r>
              <a:rPr lang="en-US" altLang="ko-KR" baseline="30000" dirty="0" err="1" smtClean="0"/>
              <a:t>th</a:t>
            </a:r>
            <a:r>
              <a:rPr lang="en-US" altLang="ko-KR" dirty="0" smtClean="0"/>
              <a:t> node</a:t>
            </a:r>
            <a:endParaRPr lang="ko-KR" altLang="en-US" dirty="0"/>
          </a:p>
        </p:txBody>
      </p:sp>
      <p:sp>
        <p:nvSpPr>
          <p:cNvPr id="10" name="Right Brace 9"/>
          <p:cNvSpPr/>
          <p:nvPr/>
        </p:nvSpPr>
        <p:spPr>
          <a:xfrm>
            <a:off x="3191093" y="5514133"/>
            <a:ext cx="350664" cy="3600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4362" y="5265799"/>
            <a:ext cx="167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Statements</a:t>
            </a:r>
            <a:br>
              <a:rPr lang="en-US" altLang="ko-KR" dirty="0" smtClean="0"/>
            </a:br>
            <a:r>
              <a:rPr lang="en-US" altLang="ko-KR" dirty="0" smtClean="0"/>
              <a:t>when you </a:t>
            </a:r>
          </a:p>
          <a:p>
            <a:r>
              <a:rPr lang="en-US" altLang="ko-KR" dirty="0" smtClean="0"/>
              <a:t>have a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ko-KR" altLang="en-US" baseline="-25000" dirty="0"/>
          </a:p>
        </p:txBody>
      </p:sp>
      <p:sp>
        <p:nvSpPr>
          <p:cNvPr id="12" name="Right Brace 11"/>
          <p:cNvSpPr/>
          <p:nvPr/>
        </p:nvSpPr>
        <p:spPr>
          <a:xfrm>
            <a:off x="2932586" y="3933001"/>
            <a:ext cx="437591" cy="6747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70177" y="3848082"/>
            <a:ext cx="167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 Statements</a:t>
            </a:r>
            <a:br>
              <a:rPr lang="en-US" altLang="ko-KR" dirty="0" smtClean="0"/>
            </a:br>
            <a:r>
              <a:rPr lang="en-US" altLang="ko-KR" dirty="0" smtClean="0"/>
              <a:t>when you </a:t>
            </a:r>
          </a:p>
          <a:p>
            <a:r>
              <a:rPr lang="en-US" altLang="ko-KR" dirty="0" smtClean="0"/>
              <a:t>have a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ko-KR" altLang="en-US" baseline="-25000" dirty="0"/>
          </a:p>
        </p:txBody>
      </p:sp>
      <p:grpSp>
        <p:nvGrpSpPr>
          <p:cNvPr id="8" name="Group 7"/>
          <p:cNvGrpSpPr/>
          <p:nvPr/>
        </p:nvGrpSpPr>
        <p:grpSpPr>
          <a:xfrm>
            <a:off x="3313260" y="2517302"/>
            <a:ext cx="2312640" cy="982512"/>
            <a:chOff x="5571728" y="1196752"/>
            <a:chExt cx="3176736" cy="1573661"/>
          </a:xfrm>
        </p:grpSpPr>
        <p:grpSp>
          <p:nvGrpSpPr>
            <p:cNvPr id="14" name="Group 13"/>
            <p:cNvGrpSpPr/>
            <p:nvPr/>
          </p:nvGrpSpPr>
          <p:grpSpPr>
            <a:xfrm>
              <a:off x="5571728" y="1750687"/>
              <a:ext cx="1368152" cy="576064"/>
              <a:chOff x="1259632" y="3933056"/>
              <a:chExt cx="1368152" cy="57606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 smtClean="0"/>
                  <a:t>N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e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x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t</a:t>
                </a:r>
                <a:endParaRPr lang="ko-KR" altLang="en-US" sz="500" b="1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59632" y="3933056"/>
                <a:ext cx="100811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/>
                  <a:t>Object</a:t>
                </a:r>
                <a:endParaRPr lang="ko-KR" altLang="en-US" sz="1000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380312" y="1750687"/>
              <a:ext cx="1368152" cy="576064"/>
              <a:chOff x="1259632" y="3933056"/>
              <a:chExt cx="1368152" cy="57606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 smtClean="0"/>
                  <a:t>N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e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x</a:t>
                </a:r>
                <a:br>
                  <a:rPr lang="en-US" altLang="ko-KR" sz="500" b="1" dirty="0" smtClean="0"/>
                </a:br>
                <a:r>
                  <a:rPr lang="en-US" altLang="ko-KR" sz="500" b="1" dirty="0" smtClean="0"/>
                  <a:t>t</a:t>
                </a:r>
                <a:endParaRPr lang="ko-KR" altLang="en-US" sz="500" b="1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259632" y="3933056"/>
                <a:ext cx="100811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/>
                  <a:t>Object</a:t>
                </a:r>
                <a:endParaRPr lang="ko-KR" altLang="en-US" sz="1000" b="1" dirty="0"/>
              </a:p>
            </p:txBody>
          </p:sp>
        </p:grpSp>
        <p:cxnSp>
          <p:nvCxnSpPr>
            <p:cNvPr id="22" name="Straight Arrow Connector 21"/>
            <p:cNvCxnSpPr>
              <a:stCxn id="16" idx="3"/>
              <a:endCxn id="21" idx="1"/>
            </p:cNvCxnSpPr>
            <p:nvPr/>
          </p:nvCxnSpPr>
          <p:spPr>
            <a:xfrm>
              <a:off x="6939880" y="2038719"/>
              <a:ext cx="440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88555" y="2326751"/>
              <a:ext cx="755710" cy="443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Head</a:t>
              </a:r>
              <a:endParaRPr lang="ko-KR" altLang="en-US" sz="12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4275" y="2326752"/>
              <a:ext cx="615842" cy="443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Tail</a:t>
              </a:r>
              <a:endParaRPr lang="ko-KR" alt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2160" y="1196752"/>
              <a:ext cx="2292846" cy="492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Empty Linked List</a:t>
              </a:r>
              <a:endParaRPr lang="ko-KR" altLang="en-US" sz="1400" b="1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968482" y="2433891"/>
            <a:ext cx="451390" cy="2729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589" y="4534600"/>
            <a:ext cx="2375856" cy="22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Variants </a:t>
            </a:r>
            <a:r>
              <a:rPr lang="en-US" altLang="ko-KR" smtClean="0"/>
              <a:t>of linked list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7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47"/>
          <p:cNvSpPr/>
          <p:nvPr/>
        </p:nvSpPr>
        <p:spPr>
          <a:xfrm>
            <a:off x="4658258" y="5157192"/>
            <a:ext cx="993862" cy="57606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Problems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35280" cy="36290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Problems?</a:t>
            </a:r>
          </a:p>
          <a:p>
            <a:pPr lvl="1"/>
            <a:r>
              <a:rPr lang="en-US" altLang="ko-KR" dirty="0" smtClean="0"/>
              <a:t>Often, you can find a problem in the assumption</a:t>
            </a:r>
          </a:p>
          <a:p>
            <a:r>
              <a:rPr lang="en-US" altLang="ko-KR" dirty="0" smtClean="0"/>
              <a:t>Consider this scenario</a:t>
            </a:r>
          </a:p>
          <a:p>
            <a:pPr lvl="1"/>
            <a:r>
              <a:rPr lang="en-US" altLang="ko-KR" dirty="0" smtClean="0"/>
              <a:t>You are removing a unqualified customer from a credit card application list</a:t>
            </a:r>
          </a:p>
          <a:p>
            <a:pPr lvl="2"/>
            <a:r>
              <a:rPr lang="en-US" altLang="ko-KR" dirty="0" smtClean="0"/>
              <a:t>Going through one-by-one</a:t>
            </a:r>
          </a:p>
          <a:p>
            <a:pPr lvl="2"/>
            <a:r>
              <a:rPr lang="en-US" altLang="ko-KR" dirty="0" smtClean="0"/>
              <a:t>You find an unqualified customer at the 10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 node</a:t>
            </a:r>
          </a:p>
          <a:p>
            <a:pPr lvl="2"/>
            <a:r>
              <a:rPr lang="en-US" altLang="ko-KR" dirty="0" smtClean="0"/>
              <a:t>You want to remove the node</a:t>
            </a:r>
          </a:p>
          <a:p>
            <a:pPr lvl="2"/>
            <a:r>
              <a:rPr lang="en-US" altLang="ko-KR" dirty="0" smtClean="0"/>
              <a:t>Then, you need the 9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 node</a:t>
            </a:r>
          </a:p>
          <a:p>
            <a:pPr lvl="2"/>
            <a:r>
              <a:rPr lang="en-US" altLang="ko-KR" dirty="0" smtClean="0"/>
              <a:t>You didn’t store the previous node, so you are retrieving 9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 node again</a:t>
            </a:r>
          </a:p>
          <a:p>
            <a:pPr lvl="1"/>
            <a:r>
              <a:rPr lang="en-US" altLang="ko-KR" dirty="0" smtClean="0"/>
              <a:t>Eventually, you are doing N retrievals to remove a node in the singly linked list</a:t>
            </a:r>
          </a:p>
          <a:p>
            <a:pPr lvl="1"/>
            <a:r>
              <a:rPr lang="en-US" altLang="ko-KR" dirty="0" smtClean="0"/>
              <a:t>This is no better than the array list!</a:t>
            </a:r>
          </a:p>
          <a:p>
            <a:r>
              <a:rPr lang="en-US" altLang="ko-KR" dirty="0" smtClean="0"/>
              <a:t>So, people add more information to the node to store a reference to the previous node as well as the next node</a:t>
            </a:r>
          </a:p>
          <a:p>
            <a:pPr lvl="1"/>
            <a:r>
              <a:rPr lang="en-US" altLang="ko-KR" dirty="0" smtClean="0"/>
              <a:t>This list is called as a </a:t>
            </a:r>
            <a:r>
              <a:rPr lang="en-US" altLang="ko-KR" b="1" i="1" dirty="0" smtClean="0"/>
              <a:t>doubly linked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475656" y="5579948"/>
            <a:ext cx="792088" cy="576064"/>
            <a:chOff x="1259632" y="3933056"/>
            <a:chExt cx="1368152" cy="576064"/>
          </a:xfrm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‘a’</a:t>
              </a:r>
              <a:endParaRPr lang="ko-KR" altLang="en-US" b="1" dirty="0"/>
            </a:p>
          </p:txBody>
        </p:sp>
      </p:grpSp>
      <p:cxnSp>
        <p:nvCxnSpPr>
          <p:cNvPr id="9" name="Straight Arrow Connector 8"/>
          <p:cNvCxnSpPr>
            <a:stCxn id="7" idx="3"/>
            <a:endCxn id="13" idx="1"/>
          </p:cNvCxnSpPr>
          <p:nvPr/>
        </p:nvCxnSpPr>
        <p:spPr>
          <a:xfrm>
            <a:off x="2267744" y="5867980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555776" y="5579948"/>
            <a:ext cx="792088" cy="576064"/>
            <a:chOff x="1259632" y="3933056"/>
            <a:chExt cx="1368152" cy="576064"/>
          </a:xfrm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‘b’</a:t>
              </a:r>
              <a:endParaRPr lang="ko-KR" alt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2061" y="5579948"/>
            <a:ext cx="792088" cy="576064"/>
            <a:chOff x="1259632" y="3933056"/>
            <a:chExt cx="1368152" cy="576064"/>
          </a:xfrm>
        </p:grpSpPr>
        <p:sp>
          <p:nvSpPr>
            <p:cNvPr id="15" name="Rectangle 1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‘d’</a:t>
              </a:r>
              <a:endParaRPr lang="ko-KR" altLang="en-US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68144" y="5579948"/>
            <a:ext cx="792088" cy="576064"/>
            <a:chOff x="1259632" y="3933056"/>
            <a:chExt cx="1368152" cy="576064"/>
          </a:xfrm>
        </p:grpSpPr>
        <p:sp>
          <p:nvSpPr>
            <p:cNvPr id="19" name="Rectangle 18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‘e’</a:t>
              </a:r>
              <a:endParaRPr lang="ko-KR" altLang="en-US" b="1" dirty="0"/>
            </a:p>
          </p:txBody>
        </p:sp>
      </p:grpSp>
      <p:cxnSp>
        <p:nvCxnSpPr>
          <p:cNvPr id="22" name="Straight Arrow Connector 21"/>
          <p:cNvCxnSpPr>
            <a:stCxn id="20" idx="3"/>
            <a:endCxn id="27" idx="1"/>
          </p:cNvCxnSpPr>
          <p:nvPr/>
        </p:nvCxnSpPr>
        <p:spPr>
          <a:xfrm>
            <a:off x="6660232" y="5867980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21" idx="1"/>
          </p:cNvCxnSpPr>
          <p:nvPr/>
        </p:nvCxnSpPr>
        <p:spPr>
          <a:xfrm>
            <a:off x="5574149" y="5867980"/>
            <a:ext cx="2939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948264" y="5579948"/>
            <a:ext cx="792088" cy="576064"/>
            <a:chOff x="1259632" y="3933056"/>
            <a:chExt cx="1368152" cy="576064"/>
          </a:xfrm>
        </p:grpSpPr>
        <p:sp>
          <p:nvSpPr>
            <p:cNvPr id="25" name="Rectangle 2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‘f’</a:t>
              </a:r>
              <a:endParaRPr lang="ko-KR" altLang="en-US" b="1" dirty="0"/>
            </a:p>
          </p:txBody>
        </p:sp>
      </p:grpSp>
      <p:cxnSp>
        <p:nvCxnSpPr>
          <p:cNvPr id="28" name="Straight Arrow Connector 27"/>
          <p:cNvCxnSpPr>
            <a:stCxn id="26" idx="3"/>
            <a:endCxn id="32" idx="1"/>
          </p:cNvCxnSpPr>
          <p:nvPr/>
        </p:nvCxnSpPr>
        <p:spPr>
          <a:xfrm>
            <a:off x="7740352" y="5867980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028384" y="5579948"/>
            <a:ext cx="792088" cy="576064"/>
            <a:chOff x="1259632" y="3933056"/>
            <a:chExt cx="1368152" cy="576064"/>
          </a:xfrm>
        </p:grpSpPr>
        <p:sp>
          <p:nvSpPr>
            <p:cNvPr id="30" name="Rectangle 2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5536" y="5562961"/>
            <a:ext cx="792088" cy="576064"/>
            <a:chOff x="1259632" y="3933056"/>
            <a:chExt cx="1368152" cy="576064"/>
          </a:xfrm>
        </p:grpSpPr>
        <p:sp>
          <p:nvSpPr>
            <p:cNvPr id="34" name="Rectangle 33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</p:grpSp>
      <p:cxnSp>
        <p:nvCxnSpPr>
          <p:cNvPr id="37" name="Straight Arrow Connector 36"/>
          <p:cNvCxnSpPr>
            <a:stCxn id="35" idx="3"/>
            <a:endCxn id="8" idx="1"/>
          </p:cNvCxnSpPr>
          <p:nvPr/>
        </p:nvCxnSpPr>
        <p:spPr>
          <a:xfrm>
            <a:off x="1187624" y="5850993"/>
            <a:ext cx="288032" cy="16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635896" y="5579948"/>
            <a:ext cx="792088" cy="576064"/>
            <a:chOff x="1259632" y="3933056"/>
            <a:chExt cx="1368152" cy="576064"/>
          </a:xfrm>
        </p:grpSpPr>
        <p:sp>
          <p:nvSpPr>
            <p:cNvPr id="39" name="Rectangle 38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‘c’</a:t>
              </a:r>
              <a:endParaRPr lang="ko-KR" altLang="en-US" b="1" dirty="0"/>
            </a:p>
          </p:txBody>
        </p:sp>
      </p:grpSp>
      <p:cxnSp>
        <p:nvCxnSpPr>
          <p:cNvPr id="42" name="Straight Arrow Connector 41"/>
          <p:cNvCxnSpPr>
            <a:stCxn id="12" idx="3"/>
            <a:endCxn id="39" idx="1"/>
          </p:cNvCxnSpPr>
          <p:nvPr/>
        </p:nvCxnSpPr>
        <p:spPr>
          <a:xfrm>
            <a:off x="3347864" y="5867980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3"/>
            <a:endCxn id="15" idx="1"/>
          </p:cNvCxnSpPr>
          <p:nvPr/>
        </p:nvCxnSpPr>
        <p:spPr>
          <a:xfrm>
            <a:off x="4427984" y="5867980"/>
            <a:ext cx="354077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71329" y="6156012"/>
            <a:ext cx="12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remove</a:t>
            </a:r>
            <a:endParaRPr lang="ko-KR" altLang="en-US" b="1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93506" y="6156012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prev</a:t>
            </a:r>
            <a:endParaRPr lang="ko-KR" altLang="en-US" b="1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775923" y="6156012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next</a:t>
            </a:r>
            <a:endParaRPr lang="ko-KR" altLang="en-US" b="1" baseline="-25000" dirty="0"/>
          </a:p>
        </p:txBody>
      </p:sp>
      <p:cxnSp>
        <p:nvCxnSpPr>
          <p:cNvPr id="47" name="Elbow Connector 46"/>
          <p:cNvCxnSpPr>
            <a:stCxn id="40" idx="0"/>
            <a:endCxn id="21" idx="0"/>
          </p:cNvCxnSpPr>
          <p:nvPr/>
        </p:nvCxnSpPr>
        <p:spPr>
          <a:xfrm rot="5400000" flipH="1" flipV="1">
            <a:off x="5241864" y="4661846"/>
            <a:ext cx="12700" cy="183620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7904" y="4931876"/>
            <a:ext cx="288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 referenced right now!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variant: Doubly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305293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Construct a doubly linked list with nodes and references</a:t>
            </a:r>
          </a:p>
          <a:p>
            <a:pPr lvl="1"/>
            <a:r>
              <a:rPr lang="en-US" altLang="ko-KR" dirty="0" smtClean="0"/>
              <a:t>A node consists of </a:t>
            </a:r>
          </a:p>
          <a:p>
            <a:pPr lvl="2"/>
            <a:r>
              <a:rPr lang="en-US" altLang="ko-KR" dirty="0" smtClean="0"/>
              <a:t>A variable to hold a reference to its next node</a:t>
            </a:r>
          </a:p>
          <a:p>
            <a:pPr lvl="2"/>
            <a:r>
              <a:rPr lang="en-US" altLang="ko-KR" b="1" dirty="0"/>
              <a:t>A variable to hold a reference to its </a:t>
            </a:r>
            <a:r>
              <a:rPr lang="en-US" altLang="ko-KR" b="1" dirty="0" smtClean="0"/>
              <a:t>previous </a:t>
            </a:r>
            <a:r>
              <a:rPr lang="en-US" altLang="ko-KR" b="1" dirty="0"/>
              <a:t>node</a:t>
            </a:r>
          </a:p>
          <a:p>
            <a:pPr lvl="2"/>
            <a:r>
              <a:rPr lang="en-US" altLang="ko-KR" dirty="0" smtClean="0"/>
              <a:t>A variable to hold a reference to its value object</a:t>
            </a:r>
          </a:p>
          <a:p>
            <a:pPr lvl="1"/>
            <a:r>
              <a:rPr lang="en-US" altLang="ko-KR" dirty="0" smtClean="0"/>
              <a:t>Add one more reference to the node</a:t>
            </a:r>
          </a:p>
          <a:p>
            <a:pPr lvl="1"/>
            <a:r>
              <a:rPr lang="en-US" altLang="ko-KR" dirty="0" smtClean="0"/>
              <a:t>This allows you to navigate both ways in the list</a:t>
            </a:r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27784" y="5226418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27984" y="5227005"/>
            <a:ext cx="436313" cy="1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32449" y="5229307"/>
            <a:ext cx="425023" cy="5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76460" y="561796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054196" y="5617964"/>
            <a:ext cx="58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Tail</a:t>
            </a:r>
            <a:endParaRPr lang="ko-KR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259632" y="5041313"/>
            <a:ext cx="1368152" cy="576651"/>
            <a:chOff x="1259632" y="4603708"/>
            <a:chExt cx="1368152" cy="576651"/>
          </a:xfrm>
        </p:grpSpPr>
        <p:grpSp>
          <p:nvGrpSpPr>
            <p:cNvPr id="9" name="Group 8"/>
            <p:cNvGrpSpPr/>
            <p:nvPr/>
          </p:nvGrpSpPr>
          <p:grpSpPr>
            <a:xfrm>
              <a:off x="1259632" y="4604295"/>
              <a:ext cx="1368152" cy="576064"/>
              <a:chOff x="1259632" y="3933056"/>
              <a:chExt cx="1368152" cy="57606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N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e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x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t</a:t>
                </a:r>
                <a:endParaRPr lang="ko-KR" altLang="en-US" sz="800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619672" y="3933056"/>
                <a:ext cx="64807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i="1" dirty="0" smtClean="0"/>
                  <a:t>head</a:t>
                </a:r>
                <a:endParaRPr lang="ko-KR" altLang="en-US" sz="1200" b="1" i="1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259632" y="4603708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P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r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v</a:t>
              </a:r>
              <a:endParaRPr lang="ko-KR" altLang="en-US" sz="8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59832" y="5041900"/>
            <a:ext cx="1368152" cy="576651"/>
            <a:chOff x="1259632" y="4603708"/>
            <a:chExt cx="1368152" cy="576651"/>
          </a:xfrm>
        </p:grpSpPr>
        <p:grpSp>
          <p:nvGrpSpPr>
            <p:cNvPr id="34" name="Group 33"/>
            <p:cNvGrpSpPr/>
            <p:nvPr/>
          </p:nvGrpSpPr>
          <p:grpSpPr>
            <a:xfrm>
              <a:off x="1259632" y="4604295"/>
              <a:ext cx="1368152" cy="576064"/>
              <a:chOff x="1259632" y="3933056"/>
              <a:chExt cx="1368152" cy="57606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N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e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x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t</a:t>
                </a:r>
                <a:endParaRPr lang="ko-KR" altLang="en-US" sz="8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619672" y="3933056"/>
                <a:ext cx="64807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‘a’</a:t>
                </a:r>
                <a:endParaRPr lang="ko-KR" altLang="en-US" sz="1200" b="1" dirty="0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259632" y="4603708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P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r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v</a:t>
              </a:r>
              <a:endParaRPr lang="ko-KR" altLang="en-US" sz="8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864297" y="5044202"/>
            <a:ext cx="1368152" cy="576651"/>
            <a:chOff x="1259632" y="4603708"/>
            <a:chExt cx="1368152" cy="576651"/>
          </a:xfrm>
        </p:grpSpPr>
        <p:grpSp>
          <p:nvGrpSpPr>
            <p:cNvPr id="44" name="Group 43"/>
            <p:cNvGrpSpPr/>
            <p:nvPr/>
          </p:nvGrpSpPr>
          <p:grpSpPr>
            <a:xfrm>
              <a:off x="1259632" y="4604295"/>
              <a:ext cx="1368152" cy="576064"/>
              <a:chOff x="1259632" y="3933056"/>
              <a:chExt cx="1368152" cy="57606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N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e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x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t</a:t>
                </a:r>
                <a:endParaRPr lang="ko-KR" altLang="en-US" sz="800" b="1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19672" y="3933056"/>
                <a:ext cx="64807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‘b’</a:t>
                </a:r>
                <a:endParaRPr lang="ko-KR" altLang="en-US" sz="1200" b="1" dirty="0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259632" y="4603708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P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r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v</a:t>
              </a:r>
              <a:endParaRPr lang="ko-KR" altLang="en-US" sz="8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57472" y="5050239"/>
            <a:ext cx="1368152" cy="576651"/>
            <a:chOff x="1259632" y="4603708"/>
            <a:chExt cx="1368152" cy="576651"/>
          </a:xfrm>
        </p:grpSpPr>
        <p:grpSp>
          <p:nvGrpSpPr>
            <p:cNvPr id="52" name="Group 51"/>
            <p:cNvGrpSpPr/>
            <p:nvPr/>
          </p:nvGrpSpPr>
          <p:grpSpPr>
            <a:xfrm>
              <a:off x="1259632" y="4604295"/>
              <a:ext cx="1368152" cy="576064"/>
              <a:chOff x="1259632" y="3933056"/>
              <a:chExt cx="1368152" cy="576064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1259632" y="3933056"/>
                <a:ext cx="136815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267744" y="3933056"/>
                <a:ext cx="360040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N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e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x</a:t>
                </a:r>
                <a:br>
                  <a:rPr lang="en-US" altLang="ko-KR" sz="800" b="1" dirty="0" smtClean="0"/>
                </a:br>
                <a:r>
                  <a:rPr lang="en-US" altLang="ko-KR" sz="800" b="1" dirty="0" smtClean="0"/>
                  <a:t>t</a:t>
                </a:r>
                <a:endParaRPr lang="ko-KR" altLang="en-US" sz="800" b="1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619672" y="3933056"/>
                <a:ext cx="648072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i="1" dirty="0" smtClean="0"/>
                  <a:t>tail</a:t>
                </a:r>
                <a:endParaRPr lang="ko-KR" altLang="en-US" sz="1200" b="1" i="1" dirty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259632" y="4603708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P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r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v</a:t>
              </a:r>
              <a:endParaRPr lang="ko-KR" altLang="en-US" sz="800" b="1" dirty="0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232449" y="5450781"/>
            <a:ext cx="425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427984" y="5450781"/>
            <a:ext cx="425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634809" y="5450781"/>
            <a:ext cx="425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08104" y="2060848"/>
            <a:ext cx="1368152" cy="576064"/>
            <a:chOff x="1259632" y="3933056"/>
            <a:chExt cx="1368152" cy="576064"/>
          </a:xfrm>
        </p:grpSpPr>
        <p:sp>
          <p:nvSpPr>
            <p:cNvPr id="61" name="Rectangle 6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Head</a:t>
              </a:r>
              <a:endParaRPr lang="ko-KR" altLang="en-US" sz="1200" b="1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308304" y="2060848"/>
            <a:ext cx="1368152" cy="576064"/>
            <a:chOff x="1259632" y="3933056"/>
            <a:chExt cx="1368152" cy="576064"/>
          </a:xfrm>
        </p:grpSpPr>
        <p:sp>
          <p:nvSpPr>
            <p:cNvPr id="65" name="Rectangle 6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‘a’</a:t>
              </a:r>
              <a:endParaRPr lang="ko-KR" altLang="en-US" sz="12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44307" y="3140968"/>
            <a:ext cx="1368152" cy="576064"/>
            <a:chOff x="1259632" y="3933056"/>
            <a:chExt cx="1368152" cy="576064"/>
          </a:xfrm>
        </p:grpSpPr>
        <p:sp>
          <p:nvSpPr>
            <p:cNvPr id="69" name="Rectangle 68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‘b’</a:t>
              </a:r>
              <a:endParaRPr lang="ko-KR" altLang="en-US" sz="1200" b="1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08104" y="3140968"/>
            <a:ext cx="1368152" cy="576064"/>
            <a:chOff x="1259632" y="3933056"/>
            <a:chExt cx="1368152" cy="576064"/>
          </a:xfrm>
        </p:grpSpPr>
        <p:sp>
          <p:nvSpPr>
            <p:cNvPr id="73" name="Rectangle 72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N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e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x</a:t>
              </a:r>
              <a:br>
                <a:rPr lang="en-US" altLang="ko-KR" sz="800" b="1" dirty="0" smtClean="0"/>
              </a:br>
              <a:r>
                <a:rPr lang="en-US" altLang="ko-KR" sz="800" b="1" dirty="0" smtClean="0"/>
                <a:t>t</a:t>
              </a:r>
              <a:endParaRPr lang="ko-KR" altLang="en-US" sz="800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Tail</a:t>
              </a:r>
              <a:endParaRPr lang="ko-KR" altLang="en-US" sz="1200" b="1" dirty="0"/>
            </a:p>
          </p:txBody>
        </p:sp>
      </p:grpSp>
      <p:cxnSp>
        <p:nvCxnSpPr>
          <p:cNvPr id="76" name="Straight Arrow Connector 75"/>
          <p:cNvCxnSpPr>
            <a:stCxn id="62" idx="3"/>
            <a:endCxn id="65" idx="1"/>
          </p:cNvCxnSpPr>
          <p:nvPr/>
        </p:nvCxnSpPr>
        <p:spPr>
          <a:xfrm>
            <a:off x="6876256" y="2348880"/>
            <a:ext cx="432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0" idx="2"/>
            <a:endCxn id="73" idx="2"/>
          </p:cNvCxnSpPr>
          <p:nvPr/>
        </p:nvCxnSpPr>
        <p:spPr>
          <a:xfrm rot="5400000">
            <a:off x="7362310" y="2546903"/>
            <a:ext cx="12700" cy="2340259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6" idx="2"/>
            <a:endCxn id="71" idx="0"/>
          </p:cNvCxnSpPr>
          <p:nvPr/>
        </p:nvCxnSpPr>
        <p:spPr>
          <a:xfrm rot="5400000">
            <a:off x="7920372" y="2564904"/>
            <a:ext cx="504056" cy="64807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54083" y="4653136"/>
            <a:ext cx="238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Doubly Linked List</a:t>
            </a:r>
            <a:endParaRPr lang="ko-KR" altLang="en-US" sz="2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967613" y="1660738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Singly Linked List</a:t>
            </a:r>
            <a:endParaRPr lang="ko-KR" altLang="en-US" sz="2000" b="1" dirty="0"/>
          </a:p>
        </p:txBody>
      </p:sp>
      <p:sp>
        <p:nvSpPr>
          <p:cNvPr id="88" name="Right Arrow 87"/>
          <p:cNvSpPr/>
          <p:nvPr/>
        </p:nvSpPr>
        <p:spPr>
          <a:xfrm>
            <a:off x="6012160" y="1124744"/>
            <a:ext cx="2304256" cy="7200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One-way search</a:t>
            </a:r>
            <a:endParaRPr lang="ko-KR" altLang="en-US" dirty="0"/>
          </a:p>
        </p:txBody>
      </p:sp>
      <p:sp>
        <p:nvSpPr>
          <p:cNvPr id="90" name="Left-Right Arrow 89"/>
          <p:cNvSpPr/>
          <p:nvPr/>
        </p:nvSpPr>
        <p:spPr>
          <a:xfrm>
            <a:off x="2447764" y="5856947"/>
            <a:ext cx="4716524" cy="616714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Two-way 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9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procedure in doubly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230425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Similar to the insert procedure of the singly linked list</a:t>
            </a:r>
          </a:p>
          <a:p>
            <a:r>
              <a:rPr lang="en-US" altLang="ko-KR" dirty="0" smtClean="0"/>
              <a:t>This time, you have to update two references for each node</a:t>
            </a:r>
          </a:p>
          <a:p>
            <a:pPr lvl="1"/>
            <a:r>
              <a:rPr lang="en-US" altLang="ko-KR" dirty="0" smtClean="0"/>
              <a:t>With an assumption that you have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en-US" altLang="ko-KR" baseline="-250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 </a:t>
            </a:r>
            <a:r>
              <a:rPr lang="en-US" altLang="ko-KR" dirty="0" smtClean="0"/>
              <a:t>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First, you </a:t>
            </a:r>
            <a:r>
              <a:rPr lang="en-US" altLang="ko-KR" dirty="0" smtClean="0"/>
              <a:t>store a Node, or a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smtClean="0"/>
              <a:t>, pointed by a </a:t>
            </a:r>
            <a:r>
              <a:rPr lang="en-US" altLang="ko-KR" dirty="0"/>
              <a:t>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 smtClean="0"/>
              <a:t>nodeNext</a:t>
            </a:r>
            <a:r>
              <a:rPr lang="en-US" altLang="ko-KR" dirty="0" smtClean="0"/>
              <a:t> member variable</a:t>
            </a:r>
            <a:endParaRPr lang="en-US" altLang="ko-KR" baseline="-25000" dirty="0"/>
          </a:p>
          <a:p>
            <a:pPr lvl="1"/>
            <a:r>
              <a:rPr lang="en-US" altLang="ko-KR" dirty="0" smtClean="0"/>
              <a:t>(1 </a:t>
            </a:r>
            <a:r>
              <a:rPr lang="en-US" altLang="ko-KR" dirty="0"/>
              <a:t>Operation </a:t>
            </a:r>
            <a:r>
              <a:rPr lang="en-US" altLang="ko-KR" dirty="0" err="1" smtClean="0"/>
              <a:t>cnt</a:t>
            </a:r>
            <a:r>
              <a:rPr lang="en-US" altLang="ko-KR" dirty="0" smtClean="0"/>
              <a:t>.) Second, 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nodeNext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new</a:t>
            </a:r>
            <a:endParaRPr lang="en-US" altLang="ko-KR" baseline="-25000" dirty="0" smtClean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</a:t>
            </a:r>
            <a:r>
              <a:rPr lang="en-US" altLang="ko-KR" dirty="0" smtClean="0"/>
              <a:t>Third, </a:t>
            </a:r>
            <a:r>
              <a:rPr lang="en-US" altLang="ko-KR" dirty="0"/>
              <a:t>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new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nodePrev</a:t>
            </a:r>
            <a:r>
              <a:rPr lang="en-US" altLang="ko-KR" dirty="0" smtClean="0"/>
              <a:t> </a:t>
            </a:r>
            <a:r>
              <a:rPr lang="en-US" altLang="ko-KR" dirty="0"/>
              <a:t>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en-US" altLang="ko-KR" baseline="-25000" dirty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</a:t>
            </a:r>
            <a:r>
              <a:rPr lang="en-US" altLang="ko-KR" dirty="0" smtClean="0"/>
              <a:t>Fourth, </a:t>
            </a:r>
            <a:r>
              <a:rPr lang="en-US" altLang="ko-KR" dirty="0"/>
              <a:t>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new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endParaRPr lang="en-US" altLang="ko-KR" baseline="-25000" dirty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</a:t>
            </a:r>
            <a:r>
              <a:rPr lang="en-US" altLang="ko-KR" dirty="0" smtClean="0"/>
              <a:t>Fifth, </a:t>
            </a:r>
            <a:r>
              <a:rPr lang="en-US" altLang="ko-KR" dirty="0"/>
              <a:t>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nodePrev</a:t>
            </a:r>
            <a:r>
              <a:rPr lang="en-US" altLang="ko-KR" dirty="0" smtClean="0"/>
              <a:t> </a:t>
            </a:r>
            <a:r>
              <a:rPr lang="en-US" altLang="ko-KR" dirty="0"/>
              <a:t>to </a:t>
            </a:r>
            <a:r>
              <a:rPr lang="en-US" altLang="ko-KR" smtClean="0"/>
              <a:t>Node</a:t>
            </a:r>
            <a:r>
              <a:rPr lang="en-US" altLang="ko-KR" baseline="-25000" smtClean="0"/>
              <a:t>new</a:t>
            </a:r>
            <a:endParaRPr lang="en-US" altLang="ko-KR" baseline="-25000" dirty="0"/>
          </a:p>
          <a:p>
            <a:pPr lvl="1"/>
            <a:endParaRPr lang="en-US" altLang="ko-KR" baseline="-25000" dirty="0" smtClean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97684" y="5716269"/>
            <a:ext cx="432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777956" y="4581128"/>
            <a:ext cx="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565036" y="3627891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new</a:t>
            </a:r>
            <a:endParaRPr lang="ko-KR" altLang="en-US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915472" y="5949280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prev</a:t>
            </a:r>
            <a:endParaRPr lang="ko-KR" alt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4181876" y="5949280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next</a:t>
            </a:r>
            <a:endParaRPr lang="ko-KR" altLang="en-US" b="1" baseline="-25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611560" y="5356229"/>
            <a:ext cx="786125" cy="576575"/>
            <a:chOff x="611560" y="5356229"/>
            <a:chExt cx="786125" cy="576575"/>
          </a:xfrm>
        </p:grpSpPr>
        <p:sp>
          <p:nvSpPr>
            <p:cNvPr id="35" name="Rectangle 34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35696" y="5355718"/>
            <a:ext cx="786125" cy="576575"/>
            <a:chOff x="611560" y="5356229"/>
            <a:chExt cx="786125" cy="576575"/>
          </a:xfrm>
        </p:grpSpPr>
        <p:sp>
          <p:nvSpPr>
            <p:cNvPr id="61" name="Rectangle 60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‘a’</a:t>
              </a:r>
              <a:endParaRPr lang="ko-KR" altLang="en-US" sz="1400" b="1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064303" y="5355207"/>
            <a:ext cx="786125" cy="576575"/>
            <a:chOff x="611560" y="5356229"/>
            <a:chExt cx="786125" cy="576575"/>
          </a:xfrm>
        </p:grpSpPr>
        <p:sp>
          <p:nvSpPr>
            <p:cNvPr id="66" name="Rectangle 65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‘b’</a:t>
              </a:r>
              <a:endParaRPr lang="ko-KR" altLang="en-US" sz="14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88439" y="5373216"/>
            <a:ext cx="786125" cy="576575"/>
            <a:chOff x="611560" y="5356229"/>
            <a:chExt cx="786125" cy="576575"/>
          </a:xfrm>
        </p:grpSpPr>
        <p:sp>
          <p:nvSpPr>
            <p:cNvPr id="71" name="Rectangle 70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‘d’</a:t>
              </a:r>
              <a:endParaRPr lang="ko-KR" altLang="en-US" sz="1400" b="1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506612" y="5373727"/>
            <a:ext cx="786125" cy="576575"/>
            <a:chOff x="611560" y="5356229"/>
            <a:chExt cx="786125" cy="576575"/>
          </a:xfrm>
        </p:grpSpPr>
        <p:sp>
          <p:nvSpPr>
            <p:cNvPr id="76" name="Rectangle 75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‘e’</a:t>
              </a:r>
              <a:endParaRPr lang="ko-KR" altLang="en-US" sz="1400" b="1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733774" y="5373727"/>
            <a:ext cx="786125" cy="576575"/>
            <a:chOff x="611560" y="5356229"/>
            <a:chExt cx="786125" cy="576575"/>
          </a:xfrm>
        </p:grpSpPr>
        <p:sp>
          <p:nvSpPr>
            <p:cNvPr id="81" name="Rectangle 80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‘f’</a:t>
              </a:r>
              <a:endParaRPr lang="ko-KR" altLang="en-US" sz="1400" b="1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956376" y="5377278"/>
            <a:ext cx="786125" cy="576575"/>
            <a:chOff x="611560" y="5356229"/>
            <a:chExt cx="786125" cy="576575"/>
          </a:xfrm>
        </p:grpSpPr>
        <p:sp>
          <p:nvSpPr>
            <p:cNvPr id="86" name="Rectangle 85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73389" y="3986011"/>
            <a:ext cx="786125" cy="576575"/>
            <a:chOff x="611560" y="5356229"/>
            <a:chExt cx="786125" cy="576575"/>
          </a:xfrm>
        </p:grpSpPr>
        <p:sp>
          <p:nvSpPr>
            <p:cNvPr id="91" name="Rectangle 90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‘c’</a:t>
              </a:r>
              <a:endParaRPr lang="ko-KR" altLang="en-US" sz="1400" b="1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cxnSp>
        <p:nvCxnSpPr>
          <p:cNvPr id="95" name="Straight Arrow Connector 94"/>
          <p:cNvCxnSpPr/>
          <p:nvPr/>
        </p:nvCxnSpPr>
        <p:spPr>
          <a:xfrm flipH="1">
            <a:off x="1397684" y="5589240"/>
            <a:ext cx="438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2640484" y="5716269"/>
            <a:ext cx="432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2621820" y="5589240"/>
            <a:ext cx="438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851920" y="5716269"/>
            <a:ext cx="432049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851920" y="5589240"/>
            <a:ext cx="438012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074564" y="5716269"/>
            <a:ext cx="432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5074564" y="5589240"/>
            <a:ext cx="438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292737" y="5711159"/>
            <a:ext cx="432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6292737" y="5584130"/>
            <a:ext cx="438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519899" y="5707289"/>
            <a:ext cx="432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519899" y="5580260"/>
            <a:ext cx="438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4" idx="2"/>
          </p:cNvCxnSpPr>
          <p:nvPr/>
        </p:nvCxnSpPr>
        <p:spPr>
          <a:xfrm>
            <a:off x="3699445" y="4562586"/>
            <a:ext cx="0" cy="810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4427984" y="4581128"/>
            <a:ext cx="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349473" y="4562586"/>
            <a:ext cx="0" cy="810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ular Callout 109"/>
          <p:cNvSpPr/>
          <p:nvPr/>
        </p:nvSpPr>
        <p:spPr>
          <a:xfrm>
            <a:off x="1668190" y="4012823"/>
            <a:ext cx="1512168" cy="741815"/>
          </a:xfrm>
          <a:prstGeom prst="wedgeRectCallout">
            <a:avLst>
              <a:gd name="adj1" fmla="val 81764"/>
              <a:gd name="adj2" fmla="val 814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Should update the reference both ways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5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Elbow Connector 127"/>
          <p:cNvCxnSpPr>
            <a:stCxn id="85" idx="0"/>
            <a:endCxn id="108" idx="0"/>
          </p:cNvCxnSpPr>
          <p:nvPr/>
        </p:nvCxnSpPr>
        <p:spPr>
          <a:xfrm rot="16200000" flipV="1">
            <a:off x="5025696" y="3797700"/>
            <a:ext cx="10793" cy="2170190"/>
          </a:xfrm>
          <a:prstGeom prst="bentConnector3">
            <a:avLst>
              <a:gd name="adj1" fmla="val 56526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109" idx="2"/>
            <a:endCxn id="84" idx="2"/>
          </p:cNvCxnSpPr>
          <p:nvPr/>
        </p:nvCxnSpPr>
        <p:spPr>
          <a:xfrm rot="16200000" flipH="1">
            <a:off x="5370097" y="4347452"/>
            <a:ext cx="10282" cy="2222301"/>
          </a:xfrm>
          <a:prstGeom prst="bentConnector3">
            <a:avLst>
              <a:gd name="adj1" fmla="val 60087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Delete procedure in doubly linked list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230425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Again similar to the delete procedure of the singly linked list</a:t>
            </a:r>
          </a:p>
          <a:p>
            <a:r>
              <a:rPr lang="en-US" altLang="ko-KR" dirty="0" smtClean="0"/>
              <a:t>Again, you have to update two references for each node</a:t>
            </a:r>
          </a:p>
          <a:p>
            <a:pPr lvl="1"/>
            <a:r>
              <a:rPr lang="en-US" altLang="ko-KR" dirty="0" smtClean="0"/>
              <a:t>With an assumption that you have a reference to the node,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r>
              <a:rPr lang="en-US" altLang="ko-KR" dirty="0" smtClean="0"/>
              <a:t> that you want to remove the node next</a:t>
            </a:r>
          </a:p>
          <a:p>
            <a:pPr lvl="1"/>
            <a:r>
              <a:rPr lang="en-US" altLang="ko-KR" dirty="0" smtClean="0"/>
              <a:t>(2 </a:t>
            </a:r>
            <a:r>
              <a:rPr lang="en-US" altLang="ko-KR" dirty="0"/>
              <a:t>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First, you </a:t>
            </a:r>
            <a:r>
              <a:rPr lang="en-US" altLang="ko-KR" dirty="0" smtClean="0"/>
              <a:t>retrieve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smtClean="0"/>
              <a:t> that is two steps next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en-US" altLang="ko-KR" baseline="-25000" dirty="0" smtClean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 smtClean="0"/>
              <a:t>cnt</a:t>
            </a:r>
            <a:r>
              <a:rPr lang="en-US" altLang="ko-KR" dirty="0"/>
              <a:t>.) 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endParaRPr lang="en-US" altLang="ko-KR" baseline="-25000" dirty="0" smtClean="0"/>
          </a:p>
          <a:p>
            <a:pPr lvl="1"/>
            <a:r>
              <a:rPr lang="en-US" altLang="ko-KR" dirty="0"/>
              <a:t>(1 Operation </a:t>
            </a:r>
            <a:r>
              <a:rPr lang="en-US" altLang="ko-KR" dirty="0" err="1"/>
              <a:t>cnt</a:t>
            </a:r>
            <a:r>
              <a:rPr lang="en-US" altLang="ko-KR" dirty="0"/>
              <a:t>.) </a:t>
            </a:r>
            <a:r>
              <a:rPr lang="en-US" altLang="ko-KR" dirty="0" smtClean="0"/>
              <a:t>Third, </a:t>
            </a:r>
            <a:r>
              <a:rPr lang="en-US" altLang="ko-KR" dirty="0"/>
              <a:t>you change a reference from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next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nodePrev</a:t>
            </a:r>
            <a:r>
              <a:rPr lang="en-US" altLang="ko-KR" dirty="0" smtClean="0"/>
              <a:t> </a:t>
            </a:r>
            <a:r>
              <a:rPr lang="en-US" altLang="ko-KR" dirty="0"/>
              <a:t>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prev</a:t>
            </a:r>
            <a:endParaRPr lang="en-US" altLang="ko-KR" baseline="-25000" dirty="0"/>
          </a:p>
          <a:p>
            <a:r>
              <a:rPr lang="en-US" altLang="ko-KR" dirty="0" smtClean="0"/>
              <a:t>The node will be removed because there is no reference to </a:t>
            </a:r>
            <a:r>
              <a:rPr lang="en-US" altLang="ko-KR" dirty="0" err="1" smtClean="0"/>
              <a:t>Node</a:t>
            </a:r>
            <a:r>
              <a:rPr lang="en-US" altLang="ko-KR" baseline="-25000" dirty="0" err="1" smtClean="0"/>
              <a:t>remove</a:t>
            </a:r>
            <a:endParaRPr lang="en-US" altLang="ko-KR" baseline="-25000" dirty="0"/>
          </a:p>
          <a:p>
            <a:pPr lvl="1"/>
            <a:endParaRPr lang="en-US" altLang="ko-KR" dirty="0" smtClean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571329" y="5458512"/>
            <a:ext cx="12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remove</a:t>
            </a:r>
            <a:endParaRPr lang="ko-KR" altLang="en-US" b="1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3358169" y="545397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prev</a:t>
            </a:r>
            <a:endParaRPr lang="ko-KR" altLang="en-US" b="1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996393" y="5464255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Node</a:t>
            </a:r>
            <a:r>
              <a:rPr lang="en-US" altLang="ko-KR" b="1" baseline="-25000" dirty="0" err="1" smtClean="0"/>
              <a:t>next</a:t>
            </a:r>
            <a:endParaRPr lang="ko-KR" altLang="en-US" b="1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253669" y="5301208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67544" y="4870182"/>
            <a:ext cx="786125" cy="576575"/>
            <a:chOff x="611560" y="5356229"/>
            <a:chExt cx="786125" cy="576575"/>
          </a:xfrm>
        </p:grpSpPr>
        <p:sp>
          <p:nvSpPr>
            <p:cNvPr id="53" name="Rectangle 52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74164" y="4869671"/>
            <a:ext cx="786125" cy="576575"/>
            <a:chOff x="611560" y="5356229"/>
            <a:chExt cx="786125" cy="576575"/>
          </a:xfrm>
        </p:grpSpPr>
        <p:sp>
          <p:nvSpPr>
            <p:cNvPr id="58" name="Rectangle 57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‘a’</a:t>
              </a:r>
              <a:endParaRPr lang="ko-KR" altLang="en-US" sz="1400" b="1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492711" y="4869160"/>
            <a:ext cx="786125" cy="576575"/>
            <a:chOff x="611560" y="5356229"/>
            <a:chExt cx="786125" cy="576575"/>
          </a:xfrm>
        </p:grpSpPr>
        <p:sp>
          <p:nvSpPr>
            <p:cNvPr id="68" name="Rectangle 67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‘b’</a:t>
              </a:r>
              <a:endParaRPr lang="ko-KR" altLang="en-US" sz="1400" b="1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793987" y="4887169"/>
            <a:ext cx="786125" cy="576575"/>
            <a:chOff x="611560" y="5356229"/>
            <a:chExt cx="786125" cy="576575"/>
          </a:xfrm>
        </p:grpSpPr>
        <p:sp>
          <p:nvSpPr>
            <p:cNvPr id="77" name="Rectangle 76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‘d’</a:t>
              </a:r>
              <a:endParaRPr lang="ko-KR" altLang="en-US" sz="1400" b="1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090131" y="4887680"/>
            <a:ext cx="786125" cy="576575"/>
            <a:chOff x="611560" y="5356229"/>
            <a:chExt cx="786125" cy="576575"/>
          </a:xfrm>
        </p:grpSpPr>
        <p:sp>
          <p:nvSpPr>
            <p:cNvPr id="82" name="Rectangle 81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‘e’</a:t>
              </a:r>
              <a:endParaRPr lang="ko-KR" altLang="en-US" sz="1400" b="1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98243" y="4887680"/>
            <a:ext cx="786125" cy="576575"/>
            <a:chOff x="611560" y="5356229"/>
            <a:chExt cx="786125" cy="576575"/>
          </a:xfrm>
        </p:grpSpPr>
        <p:sp>
          <p:nvSpPr>
            <p:cNvPr id="87" name="Rectangle 86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‘f’</a:t>
              </a:r>
              <a:endParaRPr lang="ko-KR" altLang="en-US" sz="1400" b="1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106355" y="4891231"/>
            <a:ext cx="786125" cy="576575"/>
            <a:chOff x="611560" y="5356229"/>
            <a:chExt cx="786125" cy="576575"/>
          </a:xfrm>
        </p:grpSpPr>
        <p:sp>
          <p:nvSpPr>
            <p:cNvPr id="92" name="Rectangle 91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tail</a:t>
              </a:r>
              <a:endParaRPr lang="ko-KR" altLang="en-US" sz="1200" b="1" i="1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cxnSp>
        <p:nvCxnSpPr>
          <p:cNvPr id="96" name="Straight Arrow Connector 95"/>
          <p:cNvCxnSpPr/>
          <p:nvPr/>
        </p:nvCxnSpPr>
        <p:spPr>
          <a:xfrm flipH="1">
            <a:off x="1253669" y="5013176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3500823" y="4877398"/>
            <a:ext cx="786125" cy="576575"/>
            <a:chOff x="611560" y="5356229"/>
            <a:chExt cx="786125" cy="576575"/>
          </a:xfrm>
        </p:grpSpPr>
        <p:sp>
          <p:nvSpPr>
            <p:cNvPr id="108" name="Rectangle 107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‘c’</a:t>
              </a:r>
              <a:endParaRPr lang="ko-KR" altLang="en-US" sz="1400" b="1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cxnSp>
        <p:nvCxnSpPr>
          <p:cNvPr id="116" name="Straight Arrow Connector 115"/>
          <p:cNvCxnSpPr/>
          <p:nvPr/>
        </p:nvCxnSpPr>
        <p:spPr>
          <a:xfrm>
            <a:off x="2260290" y="5301208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2260290" y="5013176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90982" y="5309446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3290982" y="5021414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4286948" y="5301208"/>
            <a:ext cx="501076" cy="823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264087" y="5013176"/>
            <a:ext cx="523938" cy="8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580113" y="5309446"/>
            <a:ext cx="5100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5580114" y="5017295"/>
            <a:ext cx="510017" cy="411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876257" y="5301208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6876257" y="5013176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884369" y="5301208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7884369" y="5013176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4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Second variant: Circular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Some cases, you need a circular</a:t>
            </a:r>
            <a:br>
              <a:rPr lang="en-US" altLang="ko-KR" dirty="0" smtClean="0"/>
            </a:br>
            <a:r>
              <a:rPr lang="en-US" altLang="ko-KR" dirty="0" smtClean="0"/>
              <a:t>navigation method</a:t>
            </a:r>
          </a:p>
          <a:p>
            <a:r>
              <a:rPr lang="en-US" altLang="ko-KR" dirty="0" smtClean="0"/>
              <a:t>For example,</a:t>
            </a:r>
          </a:p>
          <a:p>
            <a:pPr lvl="1"/>
            <a:r>
              <a:rPr lang="en-US" altLang="ko-KR" dirty="0" smtClean="0"/>
              <a:t>A data structure for a sub-way line</a:t>
            </a:r>
          </a:p>
          <a:p>
            <a:pPr lvl="1"/>
            <a:r>
              <a:rPr lang="en-US" altLang="ko-KR" dirty="0" smtClean="0"/>
              <a:t>A data structure for processing in a round-robin order</a:t>
            </a:r>
          </a:p>
          <a:p>
            <a:pPr lvl="2"/>
            <a:r>
              <a:rPr lang="en-US" altLang="ko-KR" dirty="0" smtClean="0"/>
              <a:t>Card dealing</a:t>
            </a:r>
          </a:p>
          <a:p>
            <a:pPr lvl="1"/>
            <a:r>
              <a:rPr lang="en-US" altLang="ko-KR" dirty="0" smtClean="0"/>
              <a:t>A base data structure for an implementation of a queue</a:t>
            </a:r>
          </a:p>
          <a:p>
            <a:pPr lvl="2"/>
            <a:r>
              <a:rPr lang="en-US" altLang="ko-KR" dirty="0" smtClean="0"/>
              <a:t>A handy access to implement </a:t>
            </a:r>
            <a:r>
              <a:rPr lang="en-US" altLang="ko-KR" i="1" dirty="0" smtClean="0"/>
              <a:t>First-In First-Out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i="1" dirty="0" smtClean="0">
                <a:sym typeface="Wingdings" pitchFamily="2" charset="2"/>
              </a:rPr>
              <a:t>FIFO</a:t>
            </a:r>
          </a:p>
          <a:p>
            <a:pPr lvl="2"/>
            <a:r>
              <a:rPr lang="en-US" altLang="ko-KR" dirty="0" smtClean="0">
                <a:sym typeface="Wingdings" pitchFamily="2" charset="2"/>
              </a:rPr>
              <a:t>We will learn why in the next week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074" name="Picture 2" descr="http://upload.wikimedia.org/wikipedia/commons/thumb/e/e2/Circle_Line.svg/550px-Circle_Lin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389095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lbow Connector 5"/>
          <p:cNvCxnSpPr>
            <a:stCxn id="36" idx="0"/>
            <a:endCxn id="12" idx="0"/>
          </p:cNvCxnSpPr>
          <p:nvPr/>
        </p:nvCxnSpPr>
        <p:spPr>
          <a:xfrm rot="16200000" flipV="1">
            <a:off x="5145994" y="2172166"/>
            <a:ext cx="17498" cy="6421642"/>
          </a:xfrm>
          <a:prstGeom prst="bentConnector3">
            <a:avLst>
              <a:gd name="adj1" fmla="val 14064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33789" y="5805264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547664" y="5374238"/>
            <a:ext cx="786125" cy="576575"/>
            <a:chOff x="611560" y="5356229"/>
            <a:chExt cx="786125" cy="576575"/>
          </a:xfrm>
        </p:grpSpPr>
        <p:sp>
          <p:nvSpPr>
            <p:cNvPr id="10" name="Rectangle 9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 smtClean="0"/>
                <a:t>head</a:t>
              </a:r>
              <a:endParaRPr lang="ko-KR" altLang="en-US" sz="1200" b="1" i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54284" y="5373727"/>
            <a:ext cx="786125" cy="576575"/>
            <a:chOff x="611560" y="5356229"/>
            <a:chExt cx="786125" cy="576575"/>
          </a:xfrm>
        </p:grpSpPr>
        <p:sp>
          <p:nvSpPr>
            <p:cNvPr id="15" name="Rectangle 14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‘a’</a:t>
              </a:r>
              <a:endParaRPr lang="ko-KR" altLang="en-US" sz="14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72831" y="5373216"/>
            <a:ext cx="786125" cy="576575"/>
            <a:chOff x="611560" y="5356229"/>
            <a:chExt cx="786125" cy="576575"/>
          </a:xfrm>
        </p:grpSpPr>
        <p:sp>
          <p:nvSpPr>
            <p:cNvPr id="20" name="Rectangle 19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‘b’</a:t>
              </a:r>
              <a:endParaRPr lang="ko-KR" altLang="en-US" sz="14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80112" y="5391225"/>
            <a:ext cx="786125" cy="576575"/>
            <a:chOff x="611560" y="5356229"/>
            <a:chExt cx="786125" cy="576575"/>
          </a:xfrm>
        </p:grpSpPr>
        <p:sp>
          <p:nvSpPr>
            <p:cNvPr id="25" name="Rectangle 24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‘d’</a:t>
              </a:r>
              <a:endParaRPr lang="ko-KR" altLang="en-US" sz="14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94187" y="5391736"/>
            <a:ext cx="786125" cy="576575"/>
            <a:chOff x="611560" y="5356229"/>
            <a:chExt cx="786125" cy="576575"/>
          </a:xfrm>
        </p:grpSpPr>
        <p:sp>
          <p:nvSpPr>
            <p:cNvPr id="30" name="Rectangle 29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‘e’</a:t>
              </a:r>
              <a:endParaRPr lang="ko-KR" alt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02299" y="5391736"/>
            <a:ext cx="786125" cy="576575"/>
            <a:chOff x="611560" y="5356229"/>
            <a:chExt cx="786125" cy="576575"/>
          </a:xfrm>
        </p:grpSpPr>
        <p:sp>
          <p:nvSpPr>
            <p:cNvPr id="35" name="Rectangle 34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‘f’</a:t>
              </a:r>
              <a:endParaRPr lang="ko-KR" altLang="en-US" sz="14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 flipH="1">
            <a:off x="2333789" y="5517232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580943" y="5381454"/>
            <a:ext cx="786125" cy="576575"/>
            <a:chOff x="611560" y="5356229"/>
            <a:chExt cx="786125" cy="576575"/>
          </a:xfrm>
        </p:grpSpPr>
        <p:sp>
          <p:nvSpPr>
            <p:cNvPr id="46" name="Rectangle 45"/>
            <p:cNvSpPr/>
            <p:nvPr/>
          </p:nvSpPr>
          <p:spPr>
            <a:xfrm>
              <a:off x="715783" y="5356229"/>
              <a:ext cx="68190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51965" y="5356229"/>
              <a:ext cx="45719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3671" y="5356229"/>
              <a:ext cx="68829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‘c’</a:t>
              </a:r>
              <a:endParaRPr lang="ko-KR" altLang="en-US" sz="14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1560" y="5356740"/>
              <a:ext cx="52111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3340410" y="5805264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340410" y="5517232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71102" y="5813502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371102" y="5525470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367068" y="5813502"/>
            <a:ext cx="213044" cy="0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5344207" y="5525470"/>
            <a:ext cx="235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366238" y="5805264"/>
            <a:ext cx="227949" cy="8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366240" y="5521351"/>
            <a:ext cx="227947" cy="411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380313" y="5805264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380313" y="5517232"/>
            <a:ext cx="2160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2"/>
            <a:endCxn id="35" idx="2"/>
          </p:cNvCxnSpPr>
          <p:nvPr/>
        </p:nvCxnSpPr>
        <p:spPr>
          <a:xfrm rot="16200000" flipH="1">
            <a:off x="4802103" y="2722429"/>
            <a:ext cx="16987" cy="6473753"/>
          </a:xfrm>
          <a:prstGeom prst="bentConnector3">
            <a:avLst>
              <a:gd name="adj1" fmla="val 14457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 Table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997748"/>
              </p:ext>
            </p:extLst>
          </p:nvPr>
        </p:nvGraphicFramePr>
        <p:xfrm>
          <a:off x="457200" y="1600200"/>
          <a:ext cx="843597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195"/>
                <a:gridCol w="1687195"/>
                <a:gridCol w="1687195"/>
                <a:gridCol w="1687195"/>
                <a:gridCol w="168719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Array 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Singly Linked 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Doubly</a:t>
                      </a:r>
                      <a:r>
                        <a:rPr lang="en-US" altLang="ko-KR" baseline="0" dirty="0" smtClean="0"/>
                        <a:t> Linked 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Circular Linked List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</a:t>
                      </a:r>
                      <a:r>
                        <a:rPr lang="en-US" altLang="ko-KR" baseline="30000" dirty="0" err="1" smtClean="0"/>
                        <a:t>th</a:t>
                      </a:r>
                      <a:r>
                        <a:rPr lang="en-US" altLang="ko-KR" dirty="0" smtClean="0"/>
                        <a:t> Index Access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 operation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/>
                        <a:t>i</a:t>
                      </a:r>
                      <a:r>
                        <a:rPr lang="en-US" altLang="ko-KR" baseline="0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i</a:t>
                      </a:r>
                      <a:r>
                        <a:rPr lang="en-US" altLang="ko-KR" baseline="0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i</a:t>
                      </a:r>
                      <a:r>
                        <a:rPr lang="en-US" altLang="ko-KR" baseline="0" dirty="0" smtClean="0"/>
                        <a:t> operations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Search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Insert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Delete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N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baseline="0" dirty="0" smtClean="0"/>
                        <a:t>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operations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Rewinding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Circular navigation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941168"/>
            <a:ext cx="843528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Why are we observing the number of operations?</a:t>
            </a:r>
          </a:p>
          <a:p>
            <a:pPr lvl="1"/>
            <a:r>
              <a:rPr lang="en-US" altLang="ko-KR" dirty="0" smtClean="0"/>
              <a:t>Do you remember the criteria of good software design?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49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435280" cy="1138138"/>
          </a:xfrm>
        </p:spPr>
        <p:txBody>
          <a:bodyPr/>
          <a:lstStyle/>
          <a:p>
            <a:r>
              <a:rPr lang="en-US" altLang="ko-KR" i="1" dirty="0" smtClean="0"/>
              <a:t>Detour: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Good Software Design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092280" y="116632"/>
            <a:ext cx="1768674" cy="1563300"/>
            <a:chOff x="6372200" y="4385980"/>
            <a:chExt cx="2704778" cy="2174641"/>
          </a:xfrm>
        </p:grpSpPr>
        <p:pic>
          <p:nvPicPr>
            <p:cNvPr id="5" name="Picture 2" descr="http://t1.gstatic.com/images?q=tbn:ANd9GcSS_yXSQawQSoYlzofHBu9uyXs_OGkxiuloNxuCO4jHOBnvOyR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4385980"/>
              <a:ext cx="2704778" cy="217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588223" y="5291916"/>
              <a:ext cx="2319537" cy="3639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Good or Bad Design?</a:t>
              </a:r>
              <a:endParaRPr lang="ko-KR" altLang="en-US" sz="1100" b="1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20783"/>
              </p:ext>
            </p:extLst>
          </p:nvPr>
        </p:nvGraphicFramePr>
        <p:xfrm>
          <a:off x="467544" y="1268760"/>
          <a:ext cx="839340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3456384"/>
                <a:gridCol w="3352849"/>
              </a:tblGrid>
              <a:tr h="3448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Building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Design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Software</a:t>
                      </a:r>
                      <a:r>
                        <a:rPr lang="en-US" altLang="ko-KR" baseline="0" dirty="0" smtClean="0"/>
                        <a:t> Design</a:t>
                      </a:r>
                      <a:endParaRPr lang="ko-KR" altLang="en-US" dirty="0"/>
                    </a:p>
                  </a:txBody>
                  <a:tcPr/>
                </a:tc>
              </a:tr>
              <a:tr h="204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Correctness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Meet the owner’s purpose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Successful construction without faults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Meet the client’s purposes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Successful implementation without errors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Robustness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Maintain</a:t>
                      </a:r>
                      <a:r>
                        <a:rPr lang="en-US" altLang="ko-KR" baseline="0" dirty="0" smtClean="0"/>
                        <a:t> integrity in a certain level of typhoons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E</a:t>
                      </a:r>
                      <a:r>
                        <a:rPr lang="en-US" altLang="ko-KR" baseline="0" dirty="0" smtClean="0"/>
                        <a:t>xecute under expected overloads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Flexibility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Enable the future expansions</a:t>
                      </a:r>
                      <a:r>
                        <a:rPr lang="en-US" altLang="ko-KR" baseline="0" dirty="0" smtClean="0"/>
                        <a:t> and modifications of the structure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Enable the future updates and expansions of functions</a:t>
                      </a:r>
                      <a:endParaRPr lang="ko-KR" altLang="en-US" dirty="0"/>
                    </a:p>
                  </a:txBody>
                  <a:tcPr/>
                </a:tc>
              </a:tr>
              <a:tr h="13794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Usability and Reusability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Good</a:t>
                      </a:r>
                      <a:r>
                        <a:rPr lang="en-US" altLang="ko-KR" baseline="0" dirty="0" smtClean="0"/>
                        <a:t> support for designed purposes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Easy to use for 1)  other purposes and 2) other areas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Good support for the designed 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Easy to use for 1)</a:t>
                      </a:r>
                      <a:r>
                        <a:rPr lang="en-US" altLang="ko-KR" baseline="0" dirty="0" smtClean="0"/>
                        <a:t> other purposes and 2) other contexts</a:t>
                      </a:r>
                      <a:endParaRPr lang="ko-KR" altLang="en-US" dirty="0"/>
                    </a:p>
                  </a:txBody>
                  <a:tcPr/>
                </a:tc>
              </a:tr>
              <a:tr h="862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Efficiency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Easy to build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Cover less area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Good mobility</a:t>
                      </a:r>
                      <a:r>
                        <a:rPr lang="en-US" altLang="ko-KR" b="1" baseline="0" dirty="0" smtClean="0">
                          <a:solidFill>
                            <a:srgbClr val="FF0000"/>
                          </a:solidFill>
                        </a:rPr>
                        <a:t> in the structure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Easy to implement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Smaller size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Faster</a:t>
                      </a:r>
                      <a:r>
                        <a:rPr lang="en-US" altLang="ko-KR" b="1" baseline="0" dirty="0" smtClean="0">
                          <a:solidFill>
                            <a:srgbClr val="FF0000"/>
                          </a:solidFill>
                        </a:rPr>
                        <a:t> execution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8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Weekly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This week, we </a:t>
            </a:r>
            <a:r>
              <a:rPr lang="en-US" altLang="ko-KR" dirty="0" smtClean="0"/>
              <a:t>learn our first data structure: linked list. </a:t>
            </a:r>
          </a:p>
          <a:p>
            <a:r>
              <a:rPr lang="en-US" altLang="ko-KR" dirty="0" smtClean="0"/>
              <a:t>Objectives are</a:t>
            </a:r>
          </a:p>
          <a:p>
            <a:pPr lvl="1"/>
            <a:r>
              <a:rPr lang="en-US" altLang="ko-KR" dirty="0" smtClean="0"/>
              <a:t>Firmly understanding how references work</a:t>
            </a:r>
          </a:p>
          <a:p>
            <a:pPr lvl="1"/>
            <a:r>
              <a:rPr lang="en-US" altLang="ko-KR" dirty="0" smtClean="0"/>
              <a:t>Understanding various linked list structures</a:t>
            </a:r>
          </a:p>
          <a:p>
            <a:pPr lvl="2"/>
            <a:r>
              <a:rPr lang="en-US" altLang="ko-KR" dirty="0" smtClean="0"/>
              <a:t>Singly linked list, doubly linked list, circular linked list…</a:t>
            </a:r>
          </a:p>
          <a:p>
            <a:pPr lvl="1"/>
            <a:r>
              <a:rPr lang="en-US" altLang="ko-KR" dirty="0" smtClean="0"/>
              <a:t>Acquiring the implementation ability of linked lists</a:t>
            </a:r>
          </a:p>
          <a:p>
            <a:pPr lvl="2"/>
            <a:r>
              <a:rPr lang="en-US" altLang="ko-KR" dirty="0" smtClean="0"/>
              <a:t>Should be able to code the linked lists in </a:t>
            </a:r>
            <a:r>
              <a:rPr lang="en-US" altLang="ko-KR" dirty="0" err="1" smtClean="0"/>
              <a:t>Matlab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Understanding the procedures of linked list management</a:t>
            </a:r>
          </a:p>
          <a:p>
            <a:pPr lvl="2"/>
            <a:r>
              <a:rPr lang="en-US" altLang="ko-KR" dirty="0" smtClean="0"/>
              <a:t>Insert, delete, search…</a:t>
            </a:r>
          </a:p>
          <a:p>
            <a:pPr lvl="2"/>
            <a:r>
              <a:rPr lang="en-US" altLang="ko-KR" dirty="0" smtClean="0"/>
              <a:t>Should be able to estimate the number of steps for inserts, deletes, and searches</a:t>
            </a: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Further Readings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 to Algorithms by </a:t>
            </a:r>
            <a:r>
              <a:rPr lang="en-US" altLang="ko-KR" dirty="0" err="1" smtClean="0"/>
              <a:t>Cormen</a:t>
            </a:r>
            <a:r>
              <a:rPr lang="en-US" altLang="ko-KR" dirty="0" smtClean="0"/>
              <a:t> et al.</a:t>
            </a:r>
          </a:p>
          <a:p>
            <a:pPr lvl="1"/>
            <a:r>
              <a:rPr lang="en-US" altLang="ko-KR" smtClean="0"/>
              <a:t>pp. </a:t>
            </a:r>
            <a:r>
              <a:rPr lang="en-US" altLang="ko-KR" dirty="0" smtClean="0"/>
              <a:t>200-213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9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Scenario for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9251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You are looking for </a:t>
            </a:r>
            <a:r>
              <a:rPr lang="en-US" altLang="ko-KR" dirty="0" err="1" smtClean="0"/>
              <a:t>Koh</a:t>
            </a:r>
            <a:r>
              <a:rPr lang="en-US" altLang="ko-KR" dirty="0" smtClean="0"/>
              <a:t> in the mass public</a:t>
            </a:r>
          </a:p>
          <a:p>
            <a:pPr lvl="1"/>
            <a:r>
              <a:rPr lang="en-US" altLang="ko-KR" dirty="0" smtClean="0"/>
              <a:t>You are going to ask one by one “Are you Ms. </a:t>
            </a:r>
            <a:r>
              <a:rPr lang="en-US" altLang="ko-KR" dirty="0" err="1" smtClean="0"/>
              <a:t>Koh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 smtClean="0"/>
              <a:t>Sometimes, you ask the question to a person multiple times</a:t>
            </a:r>
          </a:p>
          <a:p>
            <a:pPr lvl="1"/>
            <a:r>
              <a:rPr lang="en-US" altLang="ko-KR" dirty="0" smtClean="0"/>
              <a:t>You realize that this is not going to work!</a:t>
            </a:r>
          </a:p>
          <a:p>
            <a:pPr lvl="1"/>
            <a:r>
              <a:rPr lang="en-US" altLang="ko-KR" dirty="0" smtClean="0"/>
              <a:t>So, you line up the people and again ask the question one-by-one</a:t>
            </a:r>
          </a:p>
          <a:p>
            <a:r>
              <a:rPr lang="en-US" altLang="ko-KR" dirty="0" smtClean="0"/>
              <a:t>You are looking for a restroom on the floor</a:t>
            </a:r>
          </a:p>
          <a:p>
            <a:pPr lvl="1"/>
            <a:r>
              <a:rPr lang="en-US" altLang="ko-KR" dirty="0" smtClean="0"/>
              <a:t>The floor has a long corridor, and every room has an entrance to the corridor</a:t>
            </a:r>
          </a:p>
          <a:p>
            <a:pPr lvl="1"/>
            <a:r>
              <a:rPr lang="en-US" altLang="ko-KR" dirty="0" smtClean="0"/>
              <a:t>You only need to follow the corridor</a:t>
            </a:r>
          </a:p>
          <a:p>
            <a:r>
              <a:rPr lang="en-US" altLang="ko-KR" dirty="0" smtClean="0"/>
              <a:t>You have a dump of information of customers </a:t>
            </a:r>
          </a:p>
          <a:p>
            <a:pPr lvl="1"/>
            <a:r>
              <a:rPr lang="en-US" altLang="ko-KR" dirty="0" smtClean="0"/>
              <a:t>How to store, search, and manipulate the information</a:t>
            </a:r>
          </a:p>
          <a:p>
            <a:r>
              <a:rPr lang="en-US" altLang="ko-KR" dirty="0" smtClean="0"/>
              <a:t>You line them up as a </a:t>
            </a:r>
            <a:r>
              <a:rPr lang="en-US" altLang="ko-KR" b="1" i="1" dirty="0" smtClean="0"/>
              <a:t>list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http://naturalpatriot.org/wp-content/uploads/2007/10/vo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41" y="2534401"/>
            <a:ext cx="2632957" cy="1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iaranmcg94.files.wordpress.com/2011/04/int_corridor_05-28-09_final-color-t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41" y="4550626"/>
            <a:ext cx="2632957" cy="19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6228184" y="2102353"/>
            <a:ext cx="2448272" cy="360040"/>
          </a:xfrm>
          <a:prstGeom prst="downArrow">
            <a:avLst>
              <a:gd name="adj1" fmla="val 7037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http://www.intifada-palestine.com/wp-content/uploads/2011/07/mass_demo_for_qadaffi_july_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41" y="276795"/>
            <a:ext cx="2632957" cy="1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7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we </a:t>
            </a:r>
            <a:r>
              <a:rPr lang="en-US" altLang="ko-KR" smtClean="0"/>
              <a:t>study this?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already covered the collection variable types</a:t>
            </a:r>
          </a:p>
          <a:p>
            <a:pPr lvl="1"/>
            <a:r>
              <a:rPr lang="en-US" altLang="ko-KR" dirty="0" smtClean="0"/>
              <a:t>Vector and cell arrays: [ ], { }</a:t>
            </a:r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will use the list type for your software</a:t>
            </a:r>
          </a:p>
          <a:p>
            <a:pPr lvl="2"/>
            <a:r>
              <a:rPr lang="en-US" altLang="ko-KR" dirty="0"/>
              <a:t>Storing your customer information, your bank accounts, </a:t>
            </a:r>
            <a:r>
              <a:rPr lang="en-US" altLang="ko-KR" dirty="0" err="1"/>
              <a:t>etc</a:t>
            </a:r>
            <a:endParaRPr lang="en-US" altLang="ko-KR" dirty="0"/>
          </a:p>
          <a:p>
            <a:r>
              <a:rPr lang="en-US" altLang="ko-KR" dirty="0" smtClean="0"/>
              <a:t>By using the list collection variable,</a:t>
            </a:r>
          </a:p>
          <a:p>
            <a:pPr lvl="1"/>
            <a:r>
              <a:rPr lang="en-US" altLang="ko-KR" dirty="0" smtClean="0"/>
              <a:t>You search, add, remove, and update the list</a:t>
            </a:r>
          </a:p>
          <a:p>
            <a:pPr lvl="1"/>
            <a:r>
              <a:rPr lang="en-US" altLang="ko-KR" dirty="0" smtClean="0"/>
              <a:t>If your software is a serious one</a:t>
            </a:r>
          </a:p>
          <a:p>
            <a:pPr lvl="2"/>
            <a:r>
              <a:rPr lang="en-US" altLang="ko-KR" dirty="0" smtClean="0"/>
              <a:t>You are concerned about whether the list type will work well or not</a:t>
            </a:r>
          </a:p>
          <a:p>
            <a:pPr lvl="2"/>
            <a:r>
              <a:rPr lang="en-US" altLang="ko-KR" dirty="0" smtClean="0"/>
              <a:t>If you are concerned, you need to investigate the list type</a:t>
            </a:r>
          </a:p>
          <a:p>
            <a:pPr lvl="3"/>
            <a:r>
              <a:rPr lang="en-US" altLang="ko-KR" dirty="0" smtClean="0"/>
              <a:t>Why don’t we build it from the scratch?</a:t>
            </a:r>
          </a:p>
          <a:p>
            <a:pPr lvl="3"/>
            <a:r>
              <a:rPr lang="en-US" altLang="ko-KR" dirty="0" smtClean="0"/>
              <a:t>So, we understand how it is constructed and operates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a List by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404864"/>
          </a:xfrm>
        </p:spPr>
        <p:txBody>
          <a:bodyPr/>
          <a:lstStyle/>
          <a:p>
            <a:r>
              <a:rPr lang="en-US" altLang="ko-KR" dirty="0" smtClean="0"/>
              <a:t>Cell array in our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 code</a:t>
            </a:r>
          </a:p>
          <a:p>
            <a:pPr lvl="1"/>
            <a:r>
              <a:rPr lang="en-US" altLang="ko-KR" dirty="0" smtClean="0"/>
              <a:t>Each element is accessible by index</a:t>
            </a:r>
          </a:p>
          <a:p>
            <a:pPr lvl="1"/>
            <a:r>
              <a:rPr lang="en-US" altLang="ko-KR" dirty="0" smtClean="0"/>
              <a:t>Index is typically a positive integer</a:t>
            </a:r>
          </a:p>
          <a:p>
            <a:pPr lvl="1"/>
            <a:r>
              <a:rPr lang="en-US" altLang="ko-KR" dirty="0" smtClean="0"/>
              <a:t>Very simple creation </a:t>
            </a:r>
          </a:p>
          <a:p>
            <a:pPr lvl="2"/>
            <a:r>
              <a:rPr lang="en-US" altLang="ko-KR" dirty="0" smtClean="0"/>
              <a:t>That’s why people use it</a:t>
            </a:r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195736" y="504918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131840" y="504918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067944" y="504918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‘d’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004048" y="504918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‘e’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5940152" y="504918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‘f’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95736" y="368102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x(1)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31840" y="368102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x(2)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67944" y="368102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x(3)</a:t>
            </a:r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04048" y="368102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x(4)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40152" y="368102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x(5)</a:t>
            </a:r>
            <a:endParaRPr lang="ko-KR" altLang="en-US" dirty="0"/>
          </a:p>
        </p:txBody>
      </p:sp>
      <p:cxnSp>
        <p:nvCxnSpPr>
          <p:cNvPr id="21" name="Straight Arrow Connector 20"/>
          <p:cNvCxnSpPr>
            <a:stCxn id="12" idx="2"/>
            <a:endCxn id="6" idx="0"/>
          </p:cNvCxnSpPr>
          <p:nvPr/>
        </p:nvCxnSpPr>
        <p:spPr>
          <a:xfrm>
            <a:off x="2591780" y="432910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7" idx="0"/>
          </p:cNvCxnSpPr>
          <p:nvPr/>
        </p:nvCxnSpPr>
        <p:spPr>
          <a:xfrm>
            <a:off x="3527884" y="432910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8" idx="0"/>
          </p:cNvCxnSpPr>
          <p:nvPr/>
        </p:nvCxnSpPr>
        <p:spPr>
          <a:xfrm>
            <a:off x="4463988" y="432910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9" idx="0"/>
          </p:cNvCxnSpPr>
          <p:nvPr/>
        </p:nvCxnSpPr>
        <p:spPr>
          <a:xfrm>
            <a:off x="5400092" y="432910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2"/>
            <a:endCxn id="10" idx="0"/>
          </p:cNvCxnSpPr>
          <p:nvPr/>
        </p:nvCxnSpPr>
        <p:spPr>
          <a:xfrm>
            <a:off x="6336196" y="432910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5756684"/>
            <a:ext cx="3749580" cy="4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10872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Let’s find ‘d’ and ‘c’ from the list in an array</a:t>
            </a:r>
          </a:p>
          <a:p>
            <a:r>
              <a:rPr lang="en-US" altLang="ko-KR" sz="2000" dirty="0" smtClean="0"/>
              <a:t>Then, navigating from the first to the last until hit is the only way</a:t>
            </a:r>
          </a:p>
          <a:p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1763688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2699792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635896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‘d’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‘e’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508104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‘f’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1763688" y="33569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x(1)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9792" y="33569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x(2)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35896" y="33569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x(3)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0" y="33569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x(4)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08104" y="33569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x(5)</a:t>
            </a:r>
            <a:endParaRPr lang="ko-KR" altLang="en-US" dirty="0"/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2159732" y="4005064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3095836" y="4005064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4031940" y="4005064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4968044" y="4005064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5904148" y="4005064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539552" y="5733256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x(1) </a:t>
            </a:r>
            <a:r>
              <a:rPr lang="en-US" altLang="ko-KR" sz="1600" dirty="0" smtClean="0"/>
              <a:t>== ‘d’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1" name="Rectangular Callout 20"/>
          <p:cNvSpPr/>
          <p:nvPr/>
        </p:nvSpPr>
        <p:spPr>
          <a:xfrm>
            <a:off x="2195736" y="5733256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x(2) == ‘d’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3779912" y="5733256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x(3) == ‘d’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True: Hit!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436096" y="5445224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After </a:t>
            </a:r>
            <a:r>
              <a:rPr lang="en-US" altLang="ko-KR" b="1" dirty="0" smtClean="0"/>
              <a:t>three</a:t>
            </a:r>
            <a:r>
              <a:rPr lang="en-US" altLang="ko-KR" dirty="0" smtClean="0"/>
              <a:t> retrievals,</a:t>
            </a:r>
          </a:p>
          <a:p>
            <a:r>
              <a:rPr lang="en-US" altLang="ko-KR" dirty="0" smtClean="0"/>
              <a:t>we found the hit!</a:t>
            </a:r>
            <a:br>
              <a:rPr lang="en-US" altLang="ko-KR" dirty="0" smtClean="0"/>
            </a:br>
            <a:r>
              <a:rPr lang="en-US" altLang="ko-KR" dirty="0" smtClean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827584" y="2564904"/>
            <a:ext cx="1512168" cy="576064"/>
          </a:xfrm>
          <a:prstGeom prst="wedgeRectCallout">
            <a:avLst>
              <a:gd name="adj1" fmla="val 37637"/>
              <a:gd name="adj2" fmla="val 904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x(1) == ‘c’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5" name="Rectangular Callout 24"/>
          <p:cNvSpPr/>
          <p:nvPr/>
        </p:nvSpPr>
        <p:spPr>
          <a:xfrm>
            <a:off x="2411760" y="2564904"/>
            <a:ext cx="1512168" cy="576064"/>
          </a:xfrm>
          <a:prstGeom prst="wedgeRectCallout">
            <a:avLst>
              <a:gd name="adj1" fmla="val -1343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x(2) == ‘c’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6" name="Rectangular Callout 25"/>
          <p:cNvSpPr/>
          <p:nvPr/>
        </p:nvSpPr>
        <p:spPr>
          <a:xfrm>
            <a:off x="3995936" y="2564904"/>
            <a:ext cx="1512168" cy="576064"/>
          </a:xfrm>
          <a:prstGeom prst="wedgeRectCallout">
            <a:avLst>
              <a:gd name="adj1" fmla="val -43322"/>
              <a:gd name="adj2" fmla="val 8523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x(3) == ‘c’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7" name="Rectangular Callout 26"/>
          <p:cNvSpPr/>
          <p:nvPr/>
        </p:nvSpPr>
        <p:spPr>
          <a:xfrm>
            <a:off x="5580112" y="2564904"/>
            <a:ext cx="1512168" cy="576064"/>
          </a:xfrm>
          <a:prstGeom prst="wedgeRectCallout">
            <a:avLst>
              <a:gd name="adj1" fmla="val -85301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x(4) == ‘c’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8" name="Rectangular Callout 27"/>
          <p:cNvSpPr/>
          <p:nvPr/>
        </p:nvSpPr>
        <p:spPr>
          <a:xfrm>
            <a:off x="7164288" y="2564904"/>
            <a:ext cx="1512168" cy="576064"/>
          </a:xfrm>
          <a:prstGeom prst="wedgeRectCallout">
            <a:avLst>
              <a:gd name="adj1" fmla="val -111788"/>
              <a:gd name="adj2" fmla="val 865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x(5) == ‘c’ </a:t>
            </a:r>
            <a:br>
              <a:rPr lang="en-US" altLang="ko-KR" sz="1600" dirty="0" smtClean="0"/>
            </a:br>
            <a:r>
              <a:rPr lang="en-US" altLang="ko-KR" sz="1600" dirty="0" smtClean="0">
                <a:sym typeface="Wingdings" pitchFamily="2" charset="2"/>
              </a:rPr>
              <a:t> False: No hit!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3286725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After </a:t>
            </a:r>
            <a:r>
              <a:rPr lang="en-US" altLang="ko-KR" b="1" dirty="0" smtClean="0"/>
              <a:t>five </a:t>
            </a:r>
            <a:r>
              <a:rPr lang="en-US" altLang="ko-KR" dirty="0" smtClean="0"/>
              <a:t>retrievals,</a:t>
            </a:r>
          </a:p>
          <a:p>
            <a:r>
              <a:rPr lang="en-US" altLang="ko-KR" dirty="0" smtClean="0"/>
              <a:t>we found that there</a:t>
            </a:r>
            <a:br>
              <a:rPr lang="en-US" altLang="ko-KR" dirty="0" smtClean="0"/>
            </a:br>
            <a:r>
              <a:rPr lang="en-US" altLang="ko-KR" dirty="0" smtClean="0"/>
              <a:t>will be no hit!</a:t>
            </a:r>
            <a:br>
              <a:rPr lang="en-US" altLang="ko-KR" dirty="0" smtClean="0"/>
            </a:br>
            <a:r>
              <a:rPr lang="en-US" altLang="ko-KR" dirty="0" smtClean="0"/>
              <a:t>(always N retrievals)</a:t>
            </a:r>
          </a:p>
        </p:txBody>
      </p:sp>
    </p:spTree>
    <p:extLst>
      <p:ext uri="{BB962C8B-B14F-4D97-AF65-F5344CB8AC3E}">
        <p14:creationId xmlns:p14="http://schemas.microsoft.com/office/powerpoint/2010/main" val="42697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Insert </a:t>
            </a:r>
            <a:r>
              <a:rPr lang="en-US" altLang="ko-KR" sz="4800" dirty="0" smtClean="0"/>
              <a:t>Procedure </a:t>
            </a:r>
            <a:r>
              <a:rPr lang="en-US" altLang="ko-KR" sz="4800" dirty="0"/>
              <a:t>in </a:t>
            </a:r>
            <a:r>
              <a:rPr lang="en-US" altLang="ko-KR" sz="4800" dirty="0" smtClean="0"/>
              <a:t>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97281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Let’s insert ‘c’ between ‘b’ and ‘d’ in the </a:t>
            </a:r>
            <a:r>
              <a:rPr lang="en-US" altLang="ko-KR" dirty="0" smtClean="0"/>
              <a:t>list </a:t>
            </a:r>
            <a:r>
              <a:rPr lang="en-US" altLang="ko-KR" i="1" dirty="0" smtClean="0"/>
              <a:t>( a = insert position index )</a:t>
            </a:r>
            <a:endParaRPr lang="en-US" altLang="ko-KR" i="1" dirty="0"/>
          </a:p>
          <a:p>
            <a:pPr lvl="1"/>
            <a:r>
              <a:rPr lang="en-US" altLang="ko-KR" dirty="0"/>
              <a:t>First, make new list, or y, with six cells</a:t>
            </a:r>
          </a:p>
          <a:p>
            <a:pPr lvl="1"/>
            <a:r>
              <a:rPr lang="en-US" altLang="ko-KR" dirty="0"/>
              <a:t>Second, copy the reference links </a:t>
            </a:r>
            <a:r>
              <a:rPr lang="en-US" altLang="ko-KR" dirty="0" smtClean="0"/>
              <a:t>of x[1:a-1] </a:t>
            </a:r>
            <a:r>
              <a:rPr lang="en-US" altLang="ko-KR" dirty="0"/>
              <a:t>to </a:t>
            </a:r>
            <a:r>
              <a:rPr lang="en-US" altLang="ko-KR" dirty="0" smtClean="0"/>
              <a:t>y[1:a-1] </a:t>
            </a:r>
            <a:r>
              <a:rPr lang="en-US" altLang="ko-KR" i="1" dirty="0" smtClean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</a:t>
            </a:r>
            <a:r>
              <a:rPr lang="en-US" altLang="ko-KR" i="1" dirty="0" smtClean="0"/>
              <a:t>: a-1)</a:t>
            </a:r>
            <a:endParaRPr lang="en-US" altLang="ko-KR" i="1" dirty="0"/>
          </a:p>
          <a:p>
            <a:pPr lvl="1"/>
            <a:r>
              <a:rPr lang="en-US" altLang="ko-KR" dirty="0"/>
              <a:t>Third, put a reference link to ‘c’ in </a:t>
            </a:r>
            <a:r>
              <a:rPr lang="en-US" altLang="ko-KR" dirty="0" smtClean="0"/>
              <a:t>y[a] </a:t>
            </a:r>
            <a:r>
              <a:rPr lang="en-US" altLang="ko-KR" i="1" dirty="0" smtClean="0"/>
              <a:t>(</a:t>
            </a:r>
            <a:r>
              <a:rPr lang="en-US" altLang="ko-KR" i="1" dirty="0"/>
              <a:t>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</a:t>
            </a:r>
            <a:r>
              <a:rPr lang="en-US" altLang="ko-KR" i="1" dirty="0" smtClean="0"/>
              <a:t>: 1)</a:t>
            </a:r>
            <a:endParaRPr lang="en-US" altLang="ko-KR" i="1" dirty="0"/>
          </a:p>
          <a:p>
            <a:pPr lvl="1"/>
            <a:r>
              <a:rPr lang="en-US" altLang="ko-KR" dirty="0"/>
              <a:t>Fourth, copy the reference links </a:t>
            </a:r>
            <a:r>
              <a:rPr lang="en-US" altLang="ko-KR" dirty="0" smtClean="0"/>
              <a:t>of x[a:] </a:t>
            </a:r>
            <a:r>
              <a:rPr lang="en-US" altLang="ko-KR" dirty="0"/>
              <a:t>to </a:t>
            </a:r>
            <a:r>
              <a:rPr lang="en-US" altLang="ko-KR" dirty="0" smtClean="0"/>
              <a:t>y[a+1:] </a:t>
            </a:r>
            <a:r>
              <a:rPr lang="en-US" altLang="ko-KR" i="1" dirty="0" smtClean="0"/>
              <a:t>(</a:t>
            </a:r>
            <a:r>
              <a:rPr lang="en-US" altLang="ko-KR" i="1" dirty="0"/>
              <a:t>retrieval </a:t>
            </a:r>
            <a:r>
              <a:rPr lang="en-US" altLang="ko-KR" i="1" dirty="0" err="1" smtClean="0"/>
              <a:t>cnt</a:t>
            </a:r>
            <a:r>
              <a:rPr lang="en-US" altLang="ko-KR" i="1" dirty="0" smtClean="0"/>
              <a:t>.: n-a)</a:t>
            </a:r>
          </a:p>
          <a:p>
            <a:pPr lvl="1"/>
            <a:r>
              <a:rPr lang="en-US" altLang="ko-KR" dirty="0" smtClean="0"/>
              <a:t>Fifth, change x’s reference to y’s reference </a:t>
            </a:r>
          </a:p>
          <a:p>
            <a:pPr lvl="1"/>
            <a:r>
              <a:rPr lang="en-US" altLang="ko-KR" dirty="0" smtClean="0"/>
              <a:t>Total count of retrievals = a - 1 + 1 + n – a = 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95536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331640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203848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‘d’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139952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‘e’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076056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‘f’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95536" y="37890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x(1)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31640" y="37890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x(2)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03848" y="37890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x(3)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9952" y="37890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x(4)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76056" y="37890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x(5)</a:t>
            </a:r>
            <a:endParaRPr lang="ko-KR" altLang="en-US" dirty="0"/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791580" y="443711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1727684" y="443711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3599892" y="443711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4535996" y="443711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5472100" y="443711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5536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y(1)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31640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y(2)</a:t>
            </a:r>
            <a:endParaRPr lang="ko-KR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2267744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y(3)</a:t>
            </a:r>
            <a:endParaRPr lang="ko-KR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3848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y(4)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39952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y(5)</a:t>
            </a:r>
            <a:endParaRPr lang="ko-KR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76056" y="56612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y(6)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67744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‘c’</a:t>
            </a:r>
            <a:endParaRPr lang="ko-KR" altLang="en-US" dirty="0"/>
          </a:p>
        </p:txBody>
      </p:sp>
      <p:cxnSp>
        <p:nvCxnSpPr>
          <p:cNvPr id="27" name="Straight Arrow Connector 26"/>
          <p:cNvCxnSpPr>
            <a:stCxn id="20" idx="0"/>
            <a:endCxn id="5" idx="2"/>
          </p:cNvCxnSpPr>
          <p:nvPr/>
        </p:nvCxnSpPr>
        <p:spPr>
          <a:xfrm flipV="1">
            <a:off x="791580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0"/>
            <a:endCxn id="6" idx="2"/>
          </p:cNvCxnSpPr>
          <p:nvPr/>
        </p:nvCxnSpPr>
        <p:spPr>
          <a:xfrm flipV="1">
            <a:off x="1727684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0"/>
            <a:endCxn id="26" idx="2"/>
          </p:cNvCxnSpPr>
          <p:nvPr/>
        </p:nvCxnSpPr>
        <p:spPr>
          <a:xfrm flipV="1">
            <a:off x="2663788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7" idx="2"/>
          </p:cNvCxnSpPr>
          <p:nvPr/>
        </p:nvCxnSpPr>
        <p:spPr>
          <a:xfrm flipV="1">
            <a:off x="3599892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0"/>
            <a:endCxn id="8" idx="2"/>
          </p:cNvCxnSpPr>
          <p:nvPr/>
        </p:nvCxnSpPr>
        <p:spPr>
          <a:xfrm flipV="1">
            <a:off x="4535996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9" idx="2"/>
          </p:cNvCxnSpPr>
          <p:nvPr/>
        </p:nvCxnSpPr>
        <p:spPr>
          <a:xfrm flipV="1">
            <a:off x="5472100" y="5373216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204" y="3210669"/>
            <a:ext cx="2524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smtClean="0"/>
              <a:t>Delete Procedure </a:t>
            </a:r>
            <a:r>
              <a:rPr lang="en-US" altLang="ko-KR" sz="4800" dirty="0"/>
              <a:t>in </a:t>
            </a:r>
            <a:r>
              <a:rPr lang="en-US" altLang="ko-KR" sz="4800" dirty="0" smtClean="0"/>
              <a:t>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97281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Let’s </a:t>
            </a:r>
            <a:r>
              <a:rPr lang="en-US" altLang="ko-KR" dirty="0" smtClean="0"/>
              <a:t>remove </a:t>
            </a:r>
            <a:r>
              <a:rPr lang="en-US" altLang="ko-KR" dirty="0"/>
              <a:t>‘d’ in the </a:t>
            </a:r>
            <a:r>
              <a:rPr lang="en-US" altLang="ko-KR" dirty="0" smtClean="0"/>
              <a:t>list </a:t>
            </a:r>
            <a:r>
              <a:rPr lang="en-US" altLang="ko-KR" i="1" dirty="0" smtClean="0"/>
              <a:t>( a = delete position index )</a:t>
            </a:r>
            <a:endParaRPr lang="en-US" altLang="ko-KR" i="1" dirty="0"/>
          </a:p>
          <a:p>
            <a:pPr lvl="1"/>
            <a:r>
              <a:rPr lang="en-US" altLang="ko-KR" dirty="0"/>
              <a:t>First, make new list, or y, with </a:t>
            </a:r>
            <a:r>
              <a:rPr lang="en-US" altLang="ko-KR" dirty="0" smtClean="0"/>
              <a:t>five </a:t>
            </a:r>
            <a:r>
              <a:rPr lang="en-US" altLang="ko-KR" dirty="0"/>
              <a:t>cells</a:t>
            </a:r>
          </a:p>
          <a:p>
            <a:pPr lvl="1"/>
            <a:r>
              <a:rPr lang="en-US" altLang="ko-KR" dirty="0"/>
              <a:t>Second, copy the reference links </a:t>
            </a:r>
            <a:r>
              <a:rPr lang="en-US" altLang="ko-KR" dirty="0" smtClean="0"/>
              <a:t>of x[0:a-1] </a:t>
            </a:r>
            <a:r>
              <a:rPr lang="en-US" altLang="ko-KR" dirty="0"/>
              <a:t>to </a:t>
            </a:r>
            <a:r>
              <a:rPr lang="en-US" altLang="ko-KR" dirty="0" smtClean="0"/>
              <a:t>y[0:a-1] </a:t>
            </a:r>
            <a:r>
              <a:rPr lang="en-US" altLang="ko-KR" i="1" dirty="0" smtClean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</a:t>
            </a:r>
            <a:r>
              <a:rPr lang="en-US" altLang="ko-KR" i="1" dirty="0" smtClean="0"/>
              <a:t>: a-1)</a:t>
            </a:r>
            <a:endParaRPr lang="en-US" altLang="ko-KR" i="1" dirty="0"/>
          </a:p>
          <a:p>
            <a:pPr lvl="1"/>
            <a:r>
              <a:rPr lang="en-US" altLang="ko-KR" dirty="0"/>
              <a:t>Third, </a:t>
            </a:r>
            <a:r>
              <a:rPr lang="en-US" altLang="ko-KR" dirty="0" smtClean="0"/>
              <a:t>copy </a:t>
            </a:r>
            <a:r>
              <a:rPr lang="en-US" altLang="ko-KR" dirty="0"/>
              <a:t>the reference links </a:t>
            </a:r>
            <a:r>
              <a:rPr lang="en-US" altLang="ko-KR" dirty="0" smtClean="0"/>
              <a:t>of x[a+1:] </a:t>
            </a:r>
            <a:r>
              <a:rPr lang="en-US" altLang="ko-KR" dirty="0"/>
              <a:t>to </a:t>
            </a:r>
            <a:r>
              <a:rPr lang="en-US" altLang="ko-KR" dirty="0" smtClean="0"/>
              <a:t>y[a:] </a:t>
            </a:r>
            <a:r>
              <a:rPr lang="en-US" altLang="ko-KR" i="1" dirty="0" smtClean="0"/>
              <a:t>(</a:t>
            </a:r>
            <a:r>
              <a:rPr lang="en-US" altLang="ko-KR" i="1" dirty="0"/>
              <a:t>retrieval </a:t>
            </a:r>
            <a:r>
              <a:rPr lang="en-US" altLang="ko-KR" i="1" dirty="0" err="1" smtClean="0"/>
              <a:t>cnt</a:t>
            </a:r>
            <a:r>
              <a:rPr lang="en-US" altLang="ko-KR" i="1" dirty="0" smtClean="0"/>
              <a:t>.: n-a)</a:t>
            </a:r>
          </a:p>
          <a:p>
            <a:pPr lvl="1"/>
            <a:r>
              <a:rPr lang="en-US" altLang="ko-KR" dirty="0" smtClean="0"/>
              <a:t>Fifth, change x’s reference to y’s reference </a:t>
            </a:r>
          </a:p>
          <a:p>
            <a:pPr lvl="1"/>
            <a:r>
              <a:rPr lang="en-US" altLang="ko-KR" dirty="0" smtClean="0"/>
              <a:t>Total count of retrievals = a – 1 + n – a = n - 1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95536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‘a’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331640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‘b’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203848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‘d’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139952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‘e’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076056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‘f’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95536" y="55892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y(1)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31640" y="55892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y(2)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7744" y="55892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y(3)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9952" y="55892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y(4)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76056" y="5589240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y(5)</a:t>
            </a:r>
            <a:endParaRPr lang="ko-KR" altLang="en-US" dirty="0"/>
          </a:p>
        </p:txBody>
      </p:sp>
      <p:cxnSp>
        <p:nvCxnSpPr>
          <p:cNvPr id="15" name="Straight Arrow Connector 14"/>
          <p:cNvCxnSpPr>
            <a:stCxn id="10" idx="0"/>
            <a:endCxn id="5" idx="2"/>
          </p:cNvCxnSpPr>
          <p:nvPr/>
        </p:nvCxnSpPr>
        <p:spPr>
          <a:xfrm flipV="1">
            <a:off x="791580" y="5373216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  <a:endCxn id="6" idx="2"/>
          </p:cNvCxnSpPr>
          <p:nvPr/>
        </p:nvCxnSpPr>
        <p:spPr>
          <a:xfrm flipV="1">
            <a:off x="1727684" y="5373216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26" idx="2"/>
          </p:cNvCxnSpPr>
          <p:nvPr/>
        </p:nvCxnSpPr>
        <p:spPr>
          <a:xfrm flipV="1">
            <a:off x="2663788" y="5373216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8" idx="2"/>
          </p:cNvCxnSpPr>
          <p:nvPr/>
        </p:nvCxnSpPr>
        <p:spPr>
          <a:xfrm flipV="1">
            <a:off x="4535996" y="5373216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9" idx="2"/>
          </p:cNvCxnSpPr>
          <p:nvPr/>
        </p:nvCxnSpPr>
        <p:spPr>
          <a:xfrm flipV="1">
            <a:off x="5472100" y="5373216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5536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x(1)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31640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x(2)</a:t>
            </a:r>
            <a:endParaRPr lang="ko-KR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2267744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x(3)</a:t>
            </a:r>
            <a:endParaRPr lang="ko-KR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3848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x(4)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39952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x(5)</a:t>
            </a:r>
            <a:endParaRPr lang="ko-KR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76056" y="3861048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x(6)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67744" y="4725144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‘c’</a:t>
            </a:r>
            <a:endParaRPr lang="ko-KR" altLang="en-US" dirty="0"/>
          </a:p>
        </p:txBody>
      </p:sp>
      <p:cxnSp>
        <p:nvCxnSpPr>
          <p:cNvPr id="27" name="Straight Arrow Connector 26"/>
          <p:cNvCxnSpPr>
            <a:stCxn id="20" idx="2"/>
            <a:endCxn id="5" idx="0"/>
          </p:cNvCxnSpPr>
          <p:nvPr/>
        </p:nvCxnSpPr>
        <p:spPr>
          <a:xfrm>
            <a:off x="791580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6" idx="0"/>
          </p:cNvCxnSpPr>
          <p:nvPr/>
        </p:nvCxnSpPr>
        <p:spPr>
          <a:xfrm>
            <a:off x="1727684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6" idx="0"/>
          </p:cNvCxnSpPr>
          <p:nvPr/>
        </p:nvCxnSpPr>
        <p:spPr>
          <a:xfrm>
            <a:off x="2663788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2"/>
            <a:endCxn id="7" idx="0"/>
          </p:cNvCxnSpPr>
          <p:nvPr/>
        </p:nvCxnSpPr>
        <p:spPr>
          <a:xfrm>
            <a:off x="3599892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8" idx="0"/>
          </p:cNvCxnSpPr>
          <p:nvPr/>
        </p:nvCxnSpPr>
        <p:spPr>
          <a:xfrm>
            <a:off x="4535996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2"/>
            <a:endCxn id="9" idx="0"/>
          </p:cNvCxnSpPr>
          <p:nvPr/>
        </p:nvCxnSpPr>
        <p:spPr>
          <a:xfrm>
            <a:off x="5472100" y="4509120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81" y="3760440"/>
            <a:ext cx="26193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발표 템플릿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2">
      <a:majorFont>
        <a:latin typeface="Times New Roman"/>
        <a:ea typeface="HY헤드라인M"/>
        <a:cs typeface=""/>
      </a:majorFont>
      <a:minorFont>
        <a:latin typeface="Cambria"/>
        <a:ea typeface="굴림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12108</TotalTime>
  <Words>2601</Words>
  <Application>Microsoft Office PowerPoint</Application>
  <PresentationFormat>On-screen Show (4:3)</PresentationFormat>
  <Paragraphs>540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HY헤드라인M</vt:lpstr>
      <vt:lpstr>굴림</vt:lpstr>
      <vt:lpstr>맑은 고딕</vt:lpstr>
      <vt:lpstr>Arial</vt:lpstr>
      <vt:lpstr>Cambria</vt:lpstr>
      <vt:lpstr>Cambria Math</vt:lpstr>
      <vt:lpstr>Times New Roman</vt:lpstr>
      <vt:lpstr>Wingdings</vt:lpstr>
      <vt:lpstr>발표 템플릿</vt:lpstr>
      <vt:lpstr>IE 362 Lecture 3:  Linked List</vt:lpstr>
      <vt:lpstr>Problems of array</vt:lpstr>
      <vt:lpstr>Weekly Objectives</vt:lpstr>
      <vt:lpstr>Scenario for List</vt:lpstr>
      <vt:lpstr>Why we study this? </vt:lpstr>
      <vt:lpstr>Creating a List by Array</vt:lpstr>
      <vt:lpstr>Search Procedure in Array</vt:lpstr>
      <vt:lpstr>Insert Procedure in Array</vt:lpstr>
      <vt:lpstr>Delete Procedure in Array</vt:lpstr>
      <vt:lpstr>Problems in Array</vt:lpstr>
      <vt:lpstr>Basics of Linked List</vt:lpstr>
      <vt:lpstr>Detour: Class with Handle and without Handle</vt:lpstr>
      <vt:lpstr>Detour: Short Experiment with Handles</vt:lpstr>
      <vt:lpstr>Detour: Difference Between Handle and Value</vt:lpstr>
      <vt:lpstr>Basic Structure: Singly linked list</vt:lpstr>
      <vt:lpstr>Implementation of Node class</vt:lpstr>
      <vt:lpstr>Head and Tail</vt:lpstr>
      <vt:lpstr>Search procedure in singly linked list</vt:lpstr>
      <vt:lpstr>Insert procedure in singly linked list</vt:lpstr>
      <vt:lpstr>Delete procedure in singly linked list</vt:lpstr>
      <vt:lpstr>Implementation of Singly linked list</vt:lpstr>
      <vt:lpstr>Variants of linked list</vt:lpstr>
      <vt:lpstr>Problems in Singly linked list</vt:lpstr>
      <vt:lpstr>First variant: Doubly linked list</vt:lpstr>
      <vt:lpstr>Insert procedure in doubly linked list</vt:lpstr>
      <vt:lpstr>Delete procedure in doubly linked list</vt:lpstr>
      <vt:lpstr>Second variant: Circular linked list</vt:lpstr>
      <vt:lpstr>Summary Table</vt:lpstr>
      <vt:lpstr>Detour:  Good Software Design</vt:lpstr>
      <vt:lpstr>Further Readings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Il-Chul Moon</cp:lastModifiedBy>
  <cp:revision>384</cp:revision>
  <dcterms:created xsi:type="dcterms:W3CDTF">2011-08-19T05:41:09Z</dcterms:created>
  <dcterms:modified xsi:type="dcterms:W3CDTF">2013-10-28T01:46:07Z</dcterms:modified>
</cp:coreProperties>
</file>